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rata"/>
      <p:regular r:id="rId17"/>
    </p:embeddedFont>
    <p:embeddedFont>
      <p:font typeface="Prata"/>
      <p:regular r:id="rId18"/>
    </p:embeddedFont>
    <p:embeddedFont>
      <p:font typeface="Raleway"/>
      <p:regular r:id="rId19"/>
    </p:embeddedFont>
    <p:embeddedFont>
      <p:font typeface="Raleway"/>
      <p:regular r:id="rId20"/>
    </p:embeddedFont>
    <p:embeddedFont>
      <p:font typeface="Raleway"/>
      <p:regular r:id="rId21"/>
    </p:embeddedFont>
    <p:embeddedFont>
      <p:font typeface="Raleway"/>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4-1.png>
</file>

<file path=ppt/media/image-6-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084064"/>
            <a:ext cx="7556421" cy="3543895"/>
          </a:xfrm>
          <a:prstGeom prst="rect">
            <a:avLst/>
          </a:prstGeom>
          <a:noFill/>
          <a:ln/>
        </p:spPr>
        <p:txBody>
          <a:bodyPr wrap="squar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Improving Error Detection: Applying Machine Learning for Enhanced Static Analysis in Compilers</a:t>
            </a:r>
            <a:endParaRPr lang="en-US" sz="4450" dirty="0"/>
          </a:p>
        </p:txBody>
      </p:sp>
      <p:sp>
        <p:nvSpPr>
          <p:cNvPr id="4" name="Text 1"/>
          <p:cNvSpPr/>
          <p:nvPr/>
        </p:nvSpPr>
        <p:spPr>
          <a:xfrm>
            <a:off x="793790" y="4968121"/>
            <a:ext cx="7556421" cy="2177415"/>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Compilers play a crucial role in software development, translating high-level programming languages into executable machine code. However, traditional static analysis techniques used in compilers often struggle to detect complex errors. This presentation explores how machine learning can be leveraged to enhance error detection capabilities in compilers, leading to more robust and reliable software.</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5175" y="770692"/>
            <a:ext cx="7786449" cy="1212294"/>
          </a:xfrm>
          <a:prstGeom prst="rect">
            <a:avLst/>
          </a:prstGeom>
          <a:noFill/>
          <a:ln/>
        </p:spPr>
        <p:txBody>
          <a:bodyPr wrap="square" lIns="0" tIns="0" rIns="0" bIns="0" rtlCol="0" anchor="t"/>
          <a:lstStyle/>
          <a:p>
            <a:pPr indent="0" marL="0">
              <a:lnSpc>
                <a:spcPts val="4750"/>
              </a:lnSpc>
              <a:buNone/>
            </a:pPr>
            <a:r>
              <a:rPr lang="en-US" sz="3800" dirty="0">
                <a:solidFill>
                  <a:srgbClr val="F2E782"/>
                </a:solidFill>
                <a:latin typeface="Prata" pitchFamily="34" charset="0"/>
                <a:ea typeface="Prata" pitchFamily="34" charset="-122"/>
                <a:cs typeface="Prata" pitchFamily="34" charset="-120"/>
              </a:rPr>
              <a:t>Conclusion and Future Directions</a:t>
            </a:r>
            <a:endParaRPr lang="en-US" sz="3800" dirty="0"/>
          </a:p>
        </p:txBody>
      </p:sp>
      <p:sp>
        <p:nvSpPr>
          <p:cNvPr id="4" name="Shape 1"/>
          <p:cNvSpPr/>
          <p:nvPr/>
        </p:nvSpPr>
        <p:spPr>
          <a:xfrm>
            <a:off x="6165175" y="2491978"/>
            <a:ext cx="339328" cy="339328"/>
          </a:xfrm>
          <a:prstGeom prst="roundRect">
            <a:avLst>
              <a:gd name="adj" fmla="val 8574"/>
            </a:avLst>
          </a:prstGeom>
          <a:solidFill>
            <a:srgbClr val="3A3B3C"/>
          </a:solidFill>
          <a:ln/>
        </p:spPr>
      </p:sp>
      <p:sp>
        <p:nvSpPr>
          <p:cNvPr id="5" name="Text 2"/>
          <p:cNvSpPr/>
          <p:nvPr/>
        </p:nvSpPr>
        <p:spPr>
          <a:xfrm>
            <a:off x="6698456" y="2491978"/>
            <a:ext cx="2871192" cy="303014"/>
          </a:xfrm>
          <a:prstGeom prst="rect">
            <a:avLst/>
          </a:prstGeom>
          <a:noFill/>
          <a:ln/>
        </p:spPr>
        <p:txBody>
          <a:bodyPr wrap="none" lIns="0" tIns="0" rIns="0" bIns="0" rtlCol="0" anchor="t"/>
          <a:lstStyle/>
          <a:p>
            <a:pPr indent="0" marL="0">
              <a:lnSpc>
                <a:spcPts val="2350"/>
              </a:lnSpc>
              <a:buNone/>
            </a:pPr>
            <a:r>
              <a:rPr lang="en-US" sz="1900" dirty="0">
                <a:solidFill>
                  <a:srgbClr val="CFCBBF"/>
                </a:solidFill>
                <a:latin typeface="Prata" pitchFamily="34" charset="0"/>
                <a:ea typeface="Prata" pitchFamily="34" charset="-122"/>
                <a:cs typeface="Prata" pitchFamily="34" charset="-120"/>
              </a:rPr>
              <a:t>Transformative Potential</a:t>
            </a:r>
            <a:endParaRPr lang="en-US" sz="1900" dirty="0"/>
          </a:p>
        </p:txBody>
      </p:sp>
      <p:sp>
        <p:nvSpPr>
          <p:cNvPr id="6" name="Text 3"/>
          <p:cNvSpPr/>
          <p:nvPr/>
        </p:nvSpPr>
        <p:spPr>
          <a:xfrm>
            <a:off x="6698456" y="2911316"/>
            <a:ext cx="3263027" cy="1551384"/>
          </a:xfrm>
          <a:prstGeom prst="rect">
            <a:avLst/>
          </a:prstGeom>
          <a:noFill/>
          <a:ln/>
        </p:spPr>
        <p:txBody>
          <a:bodyPr wrap="square" lIns="0" tIns="0" rIns="0" bIns="0" rtlCol="0" anchor="t"/>
          <a:lstStyle/>
          <a:p>
            <a:pPr indent="0" marL="0">
              <a:lnSpc>
                <a:spcPts val="2400"/>
              </a:lnSpc>
              <a:buNone/>
            </a:pPr>
            <a:r>
              <a:rPr lang="en-US" sz="1500" dirty="0">
                <a:solidFill>
                  <a:srgbClr val="CFCBBF"/>
                </a:solidFill>
                <a:latin typeface="Raleway" pitchFamily="34" charset="0"/>
                <a:ea typeface="Raleway" pitchFamily="34" charset="-122"/>
                <a:cs typeface="Raleway" pitchFamily="34" charset="-120"/>
              </a:rPr>
              <a:t>Integrating machine learning into compilers has the potential to revolutionize software development by enhancing error detection and improving overall code quality.</a:t>
            </a:r>
            <a:endParaRPr lang="en-US" sz="1500" dirty="0"/>
          </a:p>
        </p:txBody>
      </p:sp>
      <p:sp>
        <p:nvSpPr>
          <p:cNvPr id="7" name="Shape 4"/>
          <p:cNvSpPr/>
          <p:nvPr/>
        </p:nvSpPr>
        <p:spPr>
          <a:xfrm>
            <a:off x="10155436" y="2491978"/>
            <a:ext cx="339328" cy="339328"/>
          </a:xfrm>
          <a:prstGeom prst="roundRect">
            <a:avLst>
              <a:gd name="adj" fmla="val 8574"/>
            </a:avLst>
          </a:prstGeom>
          <a:solidFill>
            <a:srgbClr val="3A3B3C"/>
          </a:solidFill>
          <a:ln/>
        </p:spPr>
      </p:sp>
      <p:sp>
        <p:nvSpPr>
          <p:cNvPr id="8" name="Text 5"/>
          <p:cNvSpPr/>
          <p:nvPr/>
        </p:nvSpPr>
        <p:spPr>
          <a:xfrm>
            <a:off x="10688717" y="2491978"/>
            <a:ext cx="2526149" cy="303014"/>
          </a:xfrm>
          <a:prstGeom prst="rect">
            <a:avLst/>
          </a:prstGeom>
          <a:noFill/>
          <a:ln/>
        </p:spPr>
        <p:txBody>
          <a:bodyPr wrap="none" lIns="0" tIns="0" rIns="0" bIns="0" rtlCol="0" anchor="t"/>
          <a:lstStyle/>
          <a:p>
            <a:pPr indent="0" marL="0">
              <a:lnSpc>
                <a:spcPts val="2350"/>
              </a:lnSpc>
              <a:buNone/>
            </a:pPr>
            <a:r>
              <a:rPr lang="en-US" sz="1900" dirty="0">
                <a:solidFill>
                  <a:srgbClr val="CFCBBF"/>
                </a:solidFill>
                <a:latin typeface="Prata" pitchFamily="34" charset="0"/>
                <a:ea typeface="Prata" pitchFamily="34" charset="-122"/>
                <a:cs typeface="Prata" pitchFamily="34" charset="-120"/>
              </a:rPr>
              <a:t>Continuous Evolution</a:t>
            </a:r>
            <a:endParaRPr lang="en-US" sz="1900" dirty="0"/>
          </a:p>
        </p:txBody>
      </p:sp>
      <p:sp>
        <p:nvSpPr>
          <p:cNvPr id="9" name="Text 6"/>
          <p:cNvSpPr/>
          <p:nvPr/>
        </p:nvSpPr>
        <p:spPr>
          <a:xfrm>
            <a:off x="10688717" y="2911316"/>
            <a:ext cx="3263027" cy="1551384"/>
          </a:xfrm>
          <a:prstGeom prst="rect">
            <a:avLst/>
          </a:prstGeom>
          <a:noFill/>
          <a:ln/>
        </p:spPr>
        <p:txBody>
          <a:bodyPr wrap="square" lIns="0" tIns="0" rIns="0" bIns="0" rtlCol="0" anchor="t"/>
          <a:lstStyle/>
          <a:p>
            <a:pPr indent="0" marL="0">
              <a:lnSpc>
                <a:spcPts val="2400"/>
              </a:lnSpc>
              <a:buNone/>
            </a:pPr>
            <a:r>
              <a:rPr lang="en-US" sz="1500" dirty="0">
                <a:solidFill>
                  <a:srgbClr val="CFCBBF"/>
                </a:solidFill>
                <a:latin typeface="Raleway" pitchFamily="34" charset="0"/>
                <a:ea typeface="Raleway" pitchFamily="34" charset="-122"/>
                <a:cs typeface="Raleway" pitchFamily="34" charset="-120"/>
              </a:rPr>
              <a:t>As ML techniques continue to advance and training datasets grow, the error detection capabilities of compilers will become increasingly sophisticated and accurate.</a:t>
            </a:r>
            <a:endParaRPr lang="en-US" sz="1500" dirty="0"/>
          </a:p>
        </p:txBody>
      </p:sp>
      <p:sp>
        <p:nvSpPr>
          <p:cNvPr id="10" name="Shape 7"/>
          <p:cNvSpPr/>
          <p:nvPr/>
        </p:nvSpPr>
        <p:spPr>
          <a:xfrm>
            <a:off x="6165175" y="4874776"/>
            <a:ext cx="339328" cy="339328"/>
          </a:xfrm>
          <a:prstGeom prst="roundRect">
            <a:avLst>
              <a:gd name="adj" fmla="val 8574"/>
            </a:avLst>
          </a:prstGeom>
          <a:solidFill>
            <a:srgbClr val="3A3B3C"/>
          </a:solidFill>
          <a:ln/>
        </p:spPr>
      </p:sp>
      <p:sp>
        <p:nvSpPr>
          <p:cNvPr id="11" name="Text 8"/>
          <p:cNvSpPr/>
          <p:nvPr/>
        </p:nvSpPr>
        <p:spPr>
          <a:xfrm>
            <a:off x="6698456" y="4874776"/>
            <a:ext cx="2647117" cy="303014"/>
          </a:xfrm>
          <a:prstGeom prst="rect">
            <a:avLst/>
          </a:prstGeom>
          <a:noFill/>
          <a:ln/>
        </p:spPr>
        <p:txBody>
          <a:bodyPr wrap="none" lIns="0" tIns="0" rIns="0" bIns="0" rtlCol="0" anchor="t"/>
          <a:lstStyle/>
          <a:p>
            <a:pPr indent="0" marL="0">
              <a:lnSpc>
                <a:spcPts val="2350"/>
              </a:lnSpc>
              <a:buNone/>
            </a:pPr>
            <a:r>
              <a:rPr lang="en-US" sz="1900" dirty="0">
                <a:solidFill>
                  <a:srgbClr val="CFCBBF"/>
                </a:solidFill>
                <a:latin typeface="Prata" pitchFamily="34" charset="0"/>
                <a:ea typeface="Prata" pitchFamily="34" charset="-122"/>
                <a:cs typeface="Prata" pitchFamily="34" charset="-120"/>
              </a:rPr>
              <a:t>Expanded Capabilities</a:t>
            </a:r>
            <a:endParaRPr lang="en-US" sz="1900" dirty="0"/>
          </a:p>
        </p:txBody>
      </p:sp>
      <p:sp>
        <p:nvSpPr>
          <p:cNvPr id="12" name="Text 9"/>
          <p:cNvSpPr/>
          <p:nvPr/>
        </p:nvSpPr>
        <p:spPr>
          <a:xfrm>
            <a:off x="6698456" y="5294114"/>
            <a:ext cx="3263027" cy="1551384"/>
          </a:xfrm>
          <a:prstGeom prst="rect">
            <a:avLst/>
          </a:prstGeom>
          <a:noFill/>
          <a:ln/>
        </p:spPr>
        <p:txBody>
          <a:bodyPr wrap="square" lIns="0" tIns="0" rIns="0" bIns="0" rtlCol="0" anchor="t"/>
          <a:lstStyle/>
          <a:p>
            <a:pPr indent="0" marL="0">
              <a:lnSpc>
                <a:spcPts val="2400"/>
              </a:lnSpc>
              <a:buNone/>
            </a:pPr>
            <a:r>
              <a:rPr lang="en-US" sz="1500" dirty="0">
                <a:solidFill>
                  <a:srgbClr val="CFCBBF"/>
                </a:solidFill>
                <a:latin typeface="Raleway" pitchFamily="34" charset="0"/>
                <a:ea typeface="Raleway" pitchFamily="34" charset="-122"/>
                <a:cs typeface="Raleway" pitchFamily="34" charset="-120"/>
              </a:rPr>
              <a:t>Beyond error detection, ML-powered compilers can unlock new possibilities, such as automated code generation, optimization, and intelligent refactoring.</a:t>
            </a:r>
            <a:endParaRPr lang="en-US" sz="1500" dirty="0"/>
          </a:p>
        </p:txBody>
      </p:sp>
      <p:sp>
        <p:nvSpPr>
          <p:cNvPr id="13" name="Shape 10"/>
          <p:cNvSpPr/>
          <p:nvPr/>
        </p:nvSpPr>
        <p:spPr>
          <a:xfrm>
            <a:off x="10155436" y="4874776"/>
            <a:ext cx="339328" cy="339328"/>
          </a:xfrm>
          <a:prstGeom prst="roundRect">
            <a:avLst>
              <a:gd name="adj" fmla="val 8574"/>
            </a:avLst>
          </a:prstGeom>
          <a:solidFill>
            <a:srgbClr val="3A3B3C"/>
          </a:solidFill>
          <a:ln/>
        </p:spPr>
      </p:sp>
      <p:sp>
        <p:nvSpPr>
          <p:cNvPr id="14" name="Text 11"/>
          <p:cNvSpPr/>
          <p:nvPr/>
        </p:nvSpPr>
        <p:spPr>
          <a:xfrm>
            <a:off x="10688717" y="4874776"/>
            <a:ext cx="3263027" cy="606028"/>
          </a:xfrm>
          <a:prstGeom prst="rect">
            <a:avLst/>
          </a:prstGeom>
          <a:noFill/>
          <a:ln/>
        </p:spPr>
        <p:txBody>
          <a:bodyPr wrap="square" lIns="0" tIns="0" rIns="0" bIns="0" rtlCol="0" anchor="t"/>
          <a:lstStyle/>
          <a:p>
            <a:pPr indent="0" marL="0">
              <a:lnSpc>
                <a:spcPts val="2350"/>
              </a:lnSpc>
              <a:buNone/>
            </a:pPr>
            <a:r>
              <a:rPr lang="en-US" sz="1900" dirty="0">
                <a:solidFill>
                  <a:srgbClr val="CFCBBF"/>
                </a:solidFill>
                <a:latin typeface="Prata" pitchFamily="34" charset="0"/>
                <a:ea typeface="Prata" pitchFamily="34" charset="-122"/>
                <a:cs typeface="Prata" pitchFamily="34" charset="-120"/>
              </a:rPr>
              <a:t>Collaboration and Innovation</a:t>
            </a:r>
            <a:endParaRPr lang="en-US" sz="1900" dirty="0"/>
          </a:p>
        </p:txBody>
      </p:sp>
      <p:sp>
        <p:nvSpPr>
          <p:cNvPr id="15" name="Text 12"/>
          <p:cNvSpPr/>
          <p:nvPr/>
        </p:nvSpPr>
        <p:spPr>
          <a:xfrm>
            <a:off x="10688717" y="5597128"/>
            <a:ext cx="3263027" cy="1861661"/>
          </a:xfrm>
          <a:prstGeom prst="rect">
            <a:avLst/>
          </a:prstGeom>
          <a:noFill/>
          <a:ln/>
        </p:spPr>
        <p:txBody>
          <a:bodyPr wrap="square" lIns="0" tIns="0" rIns="0" bIns="0" rtlCol="0" anchor="t"/>
          <a:lstStyle/>
          <a:p>
            <a:pPr indent="0" marL="0">
              <a:lnSpc>
                <a:spcPts val="2400"/>
              </a:lnSpc>
              <a:buNone/>
            </a:pPr>
            <a:r>
              <a:rPr lang="en-US" sz="1500" dirty="0">
                <a:solidFill>
                  <a:srgbClr val="CFCBBF"/>
                </a:solidFill>
                <a:latin typeface="Raleway" pitchFamily="34" charset="0"/>
                <a:ea typeface="Raleway" pitchFamily="34" charset="-122"/>
                <a:cs typeface="Raleway" pitchFamily="34" charset="-120"/>
              </a:rPr>
              <a:t>The successful integration of ML in compilers will require close collaboration between compiler experts, ML researchers, and the broader software development community.</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5779" y="760809"/>
            <a:ext cx="7645241" cy="1338263"/>
          </a:xfrm>
          <a:prstGeom prst="rect">
            <a:avLst/>
          </a:prstGeom>
          <a:noFill/>
          <a:ln/>
        </p:spPr>
        <p:txBody>
          <a:bodyPr wrap="square" lIns="0" tIns="0" rIns="0" bIns="0" rtlCol="0" anchor="t"/>
          <a:lstStyle/>
          <a:p>
            <a:pPr indent="0" marL="0">
              <a:lnSpc>
                <a:spcPts val="5250"/>
              </a:lnSpc>
              <a:buNone/>
            </a:pPr>
            <a:r>
              <a:rPr lang="en-US" sz="4200" dirty="0">
                <a:solidFill>
                  <a:srgbClr val="F2E782"/>
                </a:solidFill>
                <a:latin typeface="Prata" pitchFamily="34" charset="0"/>
                <a:ea typeface="Prata" pitchFamily="34" charset="-122"/>
                <a:cs typeface="Prata" pitchFamily="34" charset="-120"/>
              </a:rPr>
              <a:t>Introduction to Static Analysis and its Challenges</a:t>
            </a:r>
            <a:endParaRPr lang="en-US" sz="4200" dirty="0"/>
          </a:p>
        </p:txBody>
      </p:sp>
      <p:sp>
        <p:nvSpPr>
          <p:cNvPr id="4" name="Shape 1"/>
          <p:cNvSpPr/>
          <p:nvPr/>
        </p:nvSpPr>
        <p:spPr>
          <a:xfrm>
            <a:off x="6235779" y="2661047"/>
            <a:ext cx="481727" cy="481727"/>
          </a:xfrm>
          <a:prstGeom prst="roundRect">
            <a:avLst>
              <a:gd name="adj" fmla="val 6668"/>
            </a:avLst>
          </a:prstGeom>
          <a:solidFill>
            <a:srgbClr val="3A3B3C"/>
          </a:solidFill>
          <a:ln/>
        </p:spPr>
      </p:sp>
      <p:sp>
        <p:nvSpPr>
          <p:cNvPr id="5" name="Text 2"/>
          <p:cNvSpPr/>
          <p:nvPr/>
        </p:nvSpPr>
        <p:spPr>
          <a:xfrm>
            <a:off x="6421160" y="2741295"/>
            <a:ext cx="110847" cy="321231"/>
          </a:xfrm>
          <a:prstGeom prst="rect">
            <a:avLst/>
          </a:prstGeom>
          <a:noFill/>
          <a:ln/>
        </p:spPr>
        <p:txBody>
          <a:bodyPr wrap="none" lIns="0" tIns="0" rIns="0" bIns="0" rtlCol="0" anchor="t"/>
          <a:lstStyle/>
          <a:p>
            <a:pPr algn="ctr" indent="0" marL="0">
              <a:lnSpc>
                <a:spcPts val="2500"/>
              </a:lnSpc>
              <a:buNone/>
            </a:pPr>
            <a:r>
              <a:rPr lang="en-US" sz="2500" dirty="0">
                <a:solidFill>
                  <a:srgbClr val="CFCBBF"/>
                </a:solidFill>
                <a:latin typeface="Prata" pitchFamily="34" charset="0"/>
                <a:ea typeface="Prata" pitchFamily="34" charset="-122"/>
                <a:cs typeface="Prata" pitchFamily="34" charset="-120"/>
              </a:rPr>
              <a:t>1</a:t>
            </a:r>
            <a:endParaRPr lang="en-US" sz="2500" dirty="0"/>
          </a:p>
        </p:txBody>
      </p:sp>
      <p:sp>
        <p:nvSpPr>
          <p:cNvPr id="6" name="Text 3"/>
          <p:cNvSpPr/>
          <p:nvPr/>
        </p:nvSpPr>
        <p:spPr>
          <a:xfrm>
            <a:off x="6931581" y="2661047"/>
            <a:ext cx="2676644" cy="334566"/>
          </a:xfrm>
          <a:prstGeom prst="rect">
            <a:avLst/>
          </a:prstGeom>
          <a:noFill/>
          <a:ln/>
        </p:spPr>
        <p:txBody>
          <a:bodyPr wrap="none" lIns="0" tIns="0" rIns="0" bIns="0" rtlCol="0" anchor="t"/>
          <a:lstStyle/>
          <a:p>
            <a:pPr indent="0" marL="0">
              <a:lnSpc>
                <a:spcPts val="2600"/>
              </a:lnSpc>
              <a:buNone/>
            </a:pPr>
            <a:r>
              <a:rPr lang="en-US" sz="2100" dirty="0">
                <a:solidFill>
                  <a:srgbClr val="CFCBBF"/>
                </a:solidFill>
                <a:latin typeface="Prata" pitchFamily="34" charset="0"/>
                <a:ea typeface="Prata" pitchFamily="34" charset="-122"/>
                <a:cs typeface="Prata" pitchFamily="34" charset="-120"/>
              </a:rPr>
              <a:t>Static Analysis</a:t>
            </a:r>
            <a:endParaRPr lang="en-US" sz="2100" dirty="0"/>
          </a:p>
        </p:txBody>
      </p:sp>
      <p:sp>
        <p:nvSpPr>
          <p:cNvPr id="7" name="Text 4"/>
          <p:cNvSpPr/>
          <p:nvPr/>
        </p:nvSpPr>
        <p:spPr>
          <a:xfrm>
            <a:off x="6931581" y="3124081"/>
            <a:ext cx="3019782" cy="1713309"/>
          </a:xfrm>
          <a:prstGeom prst="rect">
            <a:avLst/>
          </a:prstGeom>
          <a:noFill/>
          <a:ln/>
        </p:spPr>
        <p:txBody>
          <a:bodyPr wrap="square" lIns="0" tIns="0" rIns="0" bIns="0" rtlCol="0" anchor="t"/>
          <a:lstStyle/>
          <a:p>
            <a:pPr indent="0" marL="0">
              <a:lnSpc>
                <a:spcPts val="2650"/>
              </a:lnSpc>
              <a:buNone/>
            </a:pPr>
            <a:r>
              <a:rPr lang="en-US" sz="1650" dirty="0">
                <a:solidFill>
                  <a:srgbClr val="CFCBBF"/>
                </a:solidFill>
                <a:latin typeface="Raleway" pitchFamily="34" charset="0"/>
                <a:ea typeface="Raleway" pitchFamily="34" charset="-122"/>
                <a:cs typeface="Raleway" pitchFamily="34" charset="-120"/>
              </a:rPr>
              <a:t>The process of analyzing source code without executing it, to detect errors, vulnerabilities, and code quality issues.</a:t>
            </a:r>
            <a:endParaRPr lang="en-US" sz="1650" dirty="0"/>
          </a:p>
        </p:txBody>
      </p:sp>
      <p:sp>
        <p:nvSpPr>
          <p:cNvPr id="8" name="Shape 5"/>
          <p:cNvSpPr/>
          <p:nvPr/>
        </p:nvSpPr>
        <p:spPr>
          <a:xfrm>
            <a:off x="10165437" y="2661047"/>
            <a:ext cx="481727" cy="481727"/>
          </a:xfrm>
          <a:prstGeom prst="roundRect">
            <a:avLst>
              <a:gd name="adj" fmla="val 6668"/>
            </a:avLst>
          </a:prstGeom>
          <a:solidFill>
            <a:srgbClr val="3A3B3C"/>
          </a:solidFill>
          <a:ln/>
        </p:spPr>
      </p:sp>
      <p:sp>
        <p:nvSpPr>
          <p:cNvPr id="9" name="Text 6"/>
          <p:cNvSpPr/>
          <p:nvPr/>
        </p:nvSpPr>
        <p:spPr>
          <a:xfrm>
            <a:off x="10307836" y="2741295"/>
            <a:ext cx="196929" cy="321231"/>
          </a:xfrm>
          <a:prstGeom prst="rect">
            <a:avLst/>
          </a:prstGeom>
          <a:noFill/>
          <a:ln/>
        </p:spPr>
        <p:txBody>
          <a:bodyPr wrap="none" lIns="0" tIns="0" rIns="0" bIns="0" rtlCol="0" anchor="t"/>
          <a:lstStyle/>
          <a:p>
            <a:pPr algn="ctr" indent="0" marL="0">
              <a:lnSpc>
                <a:spcPts val="2500"/>
              </a:lnSpc>
              <a:buNone/>
            </a:pPr>
            <a:r>
              <a:rPr lang="en-US" sz="2500" dirty="0">
                <a:solidFill>
                  <a:srgbClr val="CFCBBF"/>
                </a:solidFill>
                <a:latin typeface="Prata" pitchFamily="34" charset="0"/>
                <a:ea typeface="Prata" pitchFamily="34" charset="-122"/>
                <a:cs typeface="Prata" pitchFamily="34" charset="-120"/>
              </a:rPr>
              <a:t>2</a:t>
            </a:r>
            <a:endParaRPr lang="en-US" sz="2500" dirty="0"/>
          </a:p>
        </p:txBody>
      </p:sp>
      <p:sp>
        <p:nvSpPr>
          <p:cNvPr id="10" name="Text 7"/>
          <p:cNvSpPr/>
          <p:nvPr/>
        </p:nvSpPr>
        <p:spPr>
          <a:xfrm>
            <a:off x="10861238" y="2661047"/>
            <a:ext cx="2676644" cy="334566"/>
          </a:xfrm>
          <a:prstGeom prst="rect">
            <a:avLst/>
          </a:prstGeom>
          <a:noFill/>
          <a:ln/>
        </p:spPr>
        <p:txBody>
          <a:bodyPr wrap="none" lIns="0" tIns="0" rIns="0" bIns="0" rtlCol="0" anchor="t"/>
          <a:lstStyle/>
          <a:p>
            <a:pPr indent="0" marL="0">
              <a:lnSpc>
                <a:spcPts val="2600"/>
              </a:lnSpc>
              <a:buNone/>
            </a:pPr>
            <a:r>
              <a:rPr lang="en-US" sz="2100" dirty="0">
                <a:solidFill>
                  <a:srgbClr val="CFCBBF"/>
                </a:solidFill>
                <a:latin typeface="Prata" pitchFamily="34" charset="0"/>
                <a:ea typeface="Prata" pitchFamily="34" charset="-122"/>
                <a:cs typeface="Prata" pitchFamily="34" charset="-120"/>
              </a:rPr>
              <a:t>Challenges</a:t>
            </a:r>
            <a:endParaRPr lang="en-US" sz="2100" dirty="0"/>
          </a:p>
        </p:txBody>
      </p:sp>
      <p:sp>
        <p:nvSpPr>
          <p:cNvPr id="11" name="Text 8"/>
          <p:cNvSpPr/>
          <p:nvPr/>
        </p:nvSpPr>
        <p:spPr>
          <a:xfrm>
            <a:off x="10861238" y="3124081"/>
            <a:ext cx="3019782" cy="1713309"/>
          </a:xfrm>
          <a:prstGeom prst="rect">
            <a:avLst/>
          </a:prstGeom>
          <a:noFill/>
          <a:ln/>
        </p:spPr>
        <p:txBody>
          <a:bodyPr wrap="square" lIns="0" tIns="0" rIns="0" bIns="0" rtlCol="0" anchor="t"/>
          <a:lstStyle/>
          <a:p>
            <a:pPr indent="0" marL="0">
              <a:lnSpc>
                <a:spcPts val="2650"/>
              </a:lnSpc>
              <a:buNone/>
            </a:pPr>
            <a:r>
              <a:rPr lang="en-US" sz="1650" dirty="0">
                <a:solidFill>
                  <a:srgbClr val="CFCBBF"/>
                </a:solidFill>
                <a:latin typeface="Raleway" pitchFamily="34" charset="0"/>
                <a:ea typeface="Raleway" pitchFamily="34" charset="-122"/>
                <a:cs typeface="Raleway" pitchFamily="34" charset="-120"/>
              </a:rPr>
              <a:t>Static analysis struggles with complex control flow, dynamic language features, and subtle program interactions.</a:t>
            </a:r>
            <a:endParaRPr lang="en-US" sz="1650" dirty="0"/>
          </a:p>
        </p:txBody>
      </p:sp>
      <p:sp>
        <p:nvSpPr>
          <p:cNvPr id="12" name="Shape 9"/>
          <p:cNvSpPr/>
          <p:nvPr/>
        </p:nvSpPr>
        <p:spPr>
          <a:xfrm>
            <a:off x="6235779" y="5292328"/>
            <a:ext cx="481727" cy="481727"/>
          </a:xfrm>
          <a:prstGeom prst="roundRect">
            <a:avLst>
              <a:gd name="adj" fmla="val 6668"/>
            </a:avLst>
          </a:prstGeom>
          <a:solidFill>
            <a:srgbClr val="3A3B3C"/>
          </a:solidFill>
          <a:ln/>
        </p:spPr>
      </p:sp>
      <p:sp>
        <p:nvSpPr>
          <p:cNvPr id="13" name="Text 10"/>
          <p:cNvSpPr/>
          <p:nvPr/>
        </p:nvSpPr>
        <p:spPr>
          <a:xfrm>
            <a:off x="6376988" y="5372576"/>
            <a:ext cx="199192" cy="321231"/>
          </a:xfrm>
          <a:prstGeom prst="rect">
            <a:avLst/>
          </a:prstGeom>
          <a:noFill/>
          <a:ln/>
        </p:spPr>
        <p:txBody>
          <a:bodyPr wrap="none" lIns="0" tIns="0" rIns="0" bIns="0" rtlCol="0" anchor="t"/>
          <a:lstStyle/>
          <a:p>
            <a:pPr algn="ctr" indent="0" marL="0">
              <a:lnSpc>
                <a:spcPts val="2500"/>
              </a:lnSpc>
              <a:buNone/>
            </a:pPr>
            <a:r>
              <a:rPr lang="en-US" sz="2500" dirty="0">
                <a:solidFill>
                  <a:srgbClr val="CFCBBF"/>
                </a:solidFill>
                <a:latin typeface="Prata" pitchFamily="34" charset="0"/>
                <a:ea typeface="Prata" pitchFamily="34" charset="-122"/>
                <a:cs typeface="Prata" pitchFamily="34" charset="-120"/>
              </a:rPr>
              <a:t>3</a:t>
            </a:r>
            <a:endParaRPr lang="en-US" sz="2500" dirty="0"/>
          </a:p>
        </p:txBody>
      </p:sp>
      <p:sp>
        <p:nvSpPr>
          <p:cNvPr id="14" name="Text 11"/>
          <p:cNvSpPr/>
          <p:nvPr/>
        </p:nvSpPr>
        <p:spPr>
          <a:xfrm>
            <a:off x="6931581" y="5292328"/>
            <a:ext cx="2676644" cy="334566"/>
          </a:xfrm>
          <a:prstGeom prst="rect">
            <a:avLst/>
          </a:prstGeom>
          <a:noFill/>
          <a:ln/>
        </p:spPr>
        <p:txBody>
          <a:bodyPr wrap="none" lIns="0" tIns="0" rIns="0" bIns="0" rtlCol="0" anchor="t"/>
          <a:lstStyle/>
          <a:p>
            <a:pPr indent="0" marL="0">
              <a:lnSpc>
                <a:spcPts val="2600"/>
              </a:lnSpc>
              <a:buNone/>
            </a:pPr>
            <a:r>
              <a:rPr lang="en-US" sz="2100" dirty="0">
                <a:solidFill>
                  <a:srgbClr val="CFCBBF"/>
                </a:solidFill>
                <a:latin typeface="Prata" pitchFamily="34" charset="0"/>
                <a:ea typeface="Prata" pitchFamily="34" charset="-122"/>
                <a:cs typeface="Prata" pitchFamily="34" charset="-120"/>
              </a:rPr>
              <a:t>Limitations</a:t>
            </a:r>
            <a:endParaRPr lang="en-US" sz="2100" dirty="0"/>
          </a:p>
        </p:txBody>
      </p:sp>
      <p:sp>
        <p:nvSpPr>
          <p:cNvPr id="15" name="Text 12"/>
          <p:cNvSpPr/>
          <p:nvPr/>
        </p:nvSpPr>
        <p:spPr>
          <a:xfrm>
            <a:off x="6931581" y="5755362"/>
            <a:ext cx="3019782" cy="1713309"/>
          </a:xfrm>
          <a:prstGeom prst="rect">
            <a:avLst/>
          </a:prstGeom>
          <a:noFill/>
          <a:ln/>
        </p:spPr>
        <p:txBody>
          <a:bodyPr wrap="square" lIns="0" tIns="0" rIns="0" bIns="0" rtlCol="0" anchor="t"/>
          <a:lstStyle/>
          <a:p>
            <a:pPr indent="0" marL="0">
              <a:lnSpc>
                <a:spcPts val="2650"/>
              </a:lnSpc>
              <a:buNone/>
            </a:pPr>
            <a:r>
              <a:rPr lang="en-US" sz="1650" dirty="0">
                <a:solidFill>
                  <a:srgbClr val="CFCBBF"/>
                </a:solidFill>
                <a:latin typeface="Raleway" pitchFamily="34" charset="0"/>
                <a:ea typeface="Raleway" pitchFamily="34" charset="-122"/>
                <a:cs typeface="Raleway" pitchFamily="34" charset="-120"/>
              </a:rPr>
              <a:t>Traditional static analysis techniques often produce false positives or miss critical errors, leading to inefficient development cycles.</a:t>
            </a:r>
            <a:endParaRPr lang="en-US" sz="1650" dirty="0"/>
          </a:p>
        </p:txBody>
      </p:sp>
      <p:sp>
        <p:nvSpPr>
          <p:cNvPr id="16" name="Shape 13"/>
          <p:cNvSpPr/>
          <p:nvPr/>
        </p:nvSpPr>
        <p:spPr>
          <a:xfrm>
            <a:off x="10165437" y="5292328"/>
            <a:ext cx="481727" cy="481727"/>
          </a:xfrm>
          <a:prstGeom prst="roundRect">
            <a:avLst>
              <a:gd name="adj" fmla="val 6668"/>
            </a:avLst>
          </a:prstGeom>
          <a:solidFill>
            <a:srgbClr val="3A3B3C"/>
          </a:solidFill>
          <a:ln/>
        </p:spPr>
      </p:sp>
      <p:sp>
        <p:nvSpPr>
          <p:cNvPr id="17" name="Text 14"/>
          <p:cNvSpPr/>
          <p:nvPr/>
        </p:nvSpPr>
        <p:spPr>
          <a:xfrm>
            <a:off x="10312360" y="5372576"/>
            <a:ext cx="187881" cy="321231"/>
          </a:xfrm>
          <a:prstGeom prst="rect">
            <a:avLst/>
          </a:prstGeom>
          <a:noFill/>
          <a:ln/>
        </p:spPr>
        <p:txBody>
          <a:bodyPr wrap="none" lIns="0" tIns="0" rIns="0" bIns="0" rtlCol="0" anchor="t"/>
          <a:lstStyle/>
          <a:p>
            <a:pPr algn="ctr" indent="0" marL="0">
              <a:lnSpc>
                <a:spcPts val="2500"/>
              </a:lnSpc>
              <a:buNone/>
            </a:pPr>
            <a:r>
              <a:rPr lang="en-US" sz="2500" dirty="0">
                <a:solidFill>
                  <a:srgbClr val="CFCBBF"/>
                </a:solidFill>
                <a:latin typeface="Prata" pitchFamily="34" charset="0"/>
                <a:ea typeface="Prata" pitchFamily="34" charset="-122"/>
                <a:cs typeface="Prata" pitchFamily="34" charset="-120"/>
              </a:rPr>
              <a:t>4</a:t>
            </a:r>
            <a:endParaRPr lang="en-US" sz="2500" dirty="0"/>
          </a:p>
        </p:txBody>
      </p:sp>
      <p:sp>
        <p:nvSpPr>
          <p:cNvPr id="18" name="Text 15"/>
          <p:cNvSpPr/>
          <p:nvPr/>
        </p:nvSpPr>
        <p:spPr>
          <a:xfrm>
            <a:off x="10861238" y="5292328"/>
            <a:ext cx="2676644" cy="334566"/>
          </a:xfrm>
          <a:prstGeom prst="rect">
            <a:avLst/>
          </a:prstGeom>
          <a:noFill/>
          <a:ln/>
        </p:spPr>
        <p:txBody>
          <a:bodyPr wrap="none" lIns="0" tIns="0" rIns="0" bIns="0" rtlCol="0" anchor="t"/>
          <a:lstStyle/>
          <a:p>
            <a:pPr indent="0" marL="0">
              <a:lnSpc>
                <a:spcPts val="2600"/>
              </a:lnSpc>
              <a:buNone/>
            </a:pPr>
            <a:r>
              <a:rPr lang="en-US" sz="2100" dirty="0">
                <a:solidFill>
                  <a:srgbClr val="CFCBBF"/>
                </a:solidFill>
                <a:latin typeface="Prata" pitchFamily="34" charset="0"/>
                <a:ea typeface="Prata" pitchFamily="34" charset="-122"/>
                <a:cs typeface="Prata" pitchFamily="34" charset="-120"/>
              </a:rPr>
              <a:t>Need for Innovation</a:t>
            </a:r>
            <a:endParaRPr lang="en-US" sz="2100" dirty="0"/>
          </a:p>
        </p:txBody>
      </p:sp>
      <p:sp>
        <p:nvSpPr>
          <p:cNvPr id="19" name="Text 16"/>
          <p:cNvSpPr/>
          <p:nvPr/>
        </p:nvSpPr>
        <p:spPr>
          <a:xfrm>
            <a:off x="10861238" y="5755362"/>
            <a:ext cx="3019782" cy="1713309"/>
          </a:xfrm>
          <a:prstGeom prst="rect">
            <a:avLst/>
          </a:prstGeom>
          <a:noFill/>
          <a:ln/>
        </p:spPr>
        <p:txBody>
          <a:bodyPr wrap="square" lIns="0" tIns="0" rIns="0" bIns="0" rtlCol="0" anchor="t"/>
          <a:lstStyle/>
          <a:p>
            <a:pPr indent="0" marL="0">
              <a:lnSpc>
                <a:spcPts val="2650"/>
              </a:lnSpc>
              <a:buNone/>
            </a:pPr>
            <a:r>
              <a:rPr lang="en-US" sz="1650" dirty="0">
                <a:solidFill>
                  <a:srgbClr val="CFCBBF"/>
                </a:solidFill>
                <a:latin typeface="Raleway" pitchFamily="34" charset="0"/>
                <a:ea typeface="Raleway" pitchFamily="34" charset="-122"/>
                <a:cs typeface="Raleway" pitchFamily="34" charset="-120"/>
              </a:rPr>
              <a:t>Compilers require more advanced error detection techniques to keep pace with the growing complexity of software systems.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463993"/>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Limitations of Traditional Static Analysis Techniques</a:t>
            </a:r>
            <a:endParaRPr lang="en-US" sz="4450" dirty="0"/>
          </a:p>
        </p:txBody>
      </p:sp>
      <p:sp>
        <p:nvSpPr>
          <p:cNvPr id="3" name="Text 1"/>
          <p:cNvSpPr/>
          <p:nvPr/>
        </p:nvSpPr>
        <p:spPr>
          <a:xfrm>
            <a:off x="793790" y="344852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Precision Issues</a:t>
            </a:r>
            <a:endParaRPr lang="en-US" sz="2200" dirty="0"/>
          </a:p>
        </p:txBody>
      </p:sp>
      <p:sp>
        <p:nvSpPr>
          <p:cNvPr id="4" name="Text 2"/>
          <p:cNvSpPr/>
          <p:nvPr/>
        </p:nvSpPr>
        <p:spPr>
          <a:xfrm>
            <a:off x="793790" y="4029670"/>
            <a:ext cx="2845594" cy="1814513"/>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Traditional static analysis often struggles with precision, producing many false positives that waste developer time.</a:t>
            </a:r>
            <a:endParaRPr lang="en-US" sz="1750" dirty="0"/>
          </a:p>
        </p:txBody>
      </p:sp>
      <p:sp>
        <p:nvSpPr>
          <p:cNvPr id="5" name="Text 3"/>
          <p:cNvSpPr/>
          <p:nvPr/>
        </p:nvSpPr>
        <p:spPr>
          <a:xfrm>
            <a:off x="4200406" y="344852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Scalability Concerns</a:t>
            </a:r>
            <a:endParaRPr lang="en-US" sz="2200" dirty="0"/>
          </a:p>
        </p:txBody>
      </p:sp>
      <p:sp>
        <p:nvSpPr>
          <p:cNvPr id="6" name="Text 4"/>
          <p:cNvSpPr/>
          <p:nvPr/>
        </p:nvSpPr>
        <p:spPr>
          <a:xfrm>
            <a:off x="4200406" y="4029670"/>
            <a:ext cx="2845594" cy="2177415"/>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As codebase size and complexity grow, traditional techniques become computationally intensive and struggle to scale.</a:t>
            </a:r>
            <a:endParaRPr lang="en-US" sz="1750" dirty="0"/>
          </a:p>
        </p:txBody>
      </p:sp>
      <p:sp>
        <p:nvSpPr>
          <p:cNvPr id="7" name="Text 5"/>
          <p:cNvSpPr/>
          <p:nvPr/>
        </p:nvSpPr>
        <p:spPr>
          <a:xfrm>
            <a:off x="7607022" y="3448526"/>
            <a:ext cx="2845594" cy="708660"/>
          </a:xfrm>
          <a:prstGeom prst="rect">
            <a:avLst/>
          </a:prstGeom>
          <a:noFill/>
          <a:ln/>
        </p:spPr>
        <p:txBody>
          <a:bodyPr wrap="squar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Contextual Awareness</a:t>
            </a:r>
            <a:endParaRPr lang="en-US" sz="2200" dirty="0"/>
          </a:p>
        </p:txBody>
      </p:sp>
      <p:sp>
        <p:nvSpPr>
          <p:cNvPr id="8" name="Text 6"/>
          <p:cNvSpPr/>
          <p:nvPr/>
        </p:nvSpPr>
        <p:spPr>
          <a:xfrm>
            <a:off x="7607022" y="4384000"/>
            <a:ext cx="2845594" cy="2177415"/>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Static analysis tools lack the contextual understanding to identify subtle, complex errors that require deeper program comprehension.</a:t>
            </a:r>
            <a:endParaRPr lang="en-US" sz="1750" dirty="0"/>
          </a:p>
        </p:txBody>
      </p:sp>
      <p:sp>
        <p:nvSpPr>
          <p:cNvPr id="9" name="Text 7"/>
          <p:cNvSpPr/>
          <p:nvPr/>
        </p:nvSpPr>
        <p:spPr>
          <a:xfrm>
            <a:off x="11013638" y="3448526"/>
            <a:ext cx="2845594" cy="708660"/>
          </a:xfrm>
          <a:prstGeom prst="rect">
            <a:avLst/>
          </a:prstGeom>
          <a:noFill/>
          <a:ln/>
        </p:spPr>
        <p:txBody>
          <a:bodyPr wrap="squar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Adaptability Limitations</a:t>
            </a:r>
            <a:endParaRPr lang="en-US" sz="2200" dirty="0"/>
          </a:p>
        </p:txBody>
      </p:sp>
      <p:sp>
        <p:nvSpPr>
          <p:cNvPr id="10" name="Text 8"/>
          <p:cNvSpPr/>
          <p:nvPr/>
        </p:nvSpPr>
        <p:spPr>
          <a:xfrm>
            <a:off x="11013638" y="4384000"/>
            <a:ext cx="2845594" cy="2177415"/>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Static analysis techniques are often rigid and fail to adapt to changing programming languages, frameworks, and development practices.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27565"/>
          </a:xfrm>
          <a:prstGeom prst="rect">
            <a:avLst/>
          </a:prstGeom>
        </p:spPr>
      </p:pic>
      <p:sp>
        <p:nvSpPr>
          <p:cNvPr id="3" name="Text 0"/>
          <p:cNvSpPr/>
          <p:nvPr/>
        </p:nvSpPr>
        <p:spPr>
          <a:xfrm>
            <a:off x="679728" y="3042285"/>
            <a:ext cx="11610261" cy="606862"/>
          </a:xfrm>
          <a:prstGeom prst="rect">
            <a:avLst/>
          </a:prstGeom>
          <a:noFill/>
          <a:ln/>
        </p:spPr>
        <p:txBody>
          <a:bodyPr wrap="none" lIns="0" tIns="0" rIns="0" bIns="0" rtlCol="0" anchor="t"/>
          <a:lstStyle/>
          <a:p>
            <a:pPr indent="0" marL="0">
              <a:lnSpc>
                <a:spcPts val="4750"/>
              </a:lnSpc>
              <a:buNone/>
            </a:pPr>
            <a:r>
              <a:rPr lang="en-US" sz="3800" dirty="0">
                <a:solidFill>
                  <a:srgbClr val="F2E782"/>
                </a:solidFill>
                <a:latin typeface="Prata" pitchFamily="34" charset="0"/>
                <a:ea typeface="Prata" pitchFamily="34" charset="-122"/>
                <a:cs typeface="Prata" pitchFamily="34" charset="-120"/>
              </a:rPr>
              <a:t>The Rise of Machine Learning in Compiler Design</a:t>
            </a:r>
            <a:endParaRPr lang="en-US" sz="3800" dirty="0"/>
          </a:p>
        </p:txBody>
      </p:sp>
      <p:sp>
        <p:nvSpPr>
          <p:cNvPr id="4" name="Shape 1"/>
          <p:cNvSpPr/>
          <p:nvPr/>
        </p:nvSpPr>
        <p:spPr>
          <a:xfrm>
            <a:off x="679728" y="3940373"/>
            <a:ext cx="6538436" cy="1740098"/>
          </a:xfrm>
          <a:prstGeom prst="roundRect">
            <a:avLst>
              <a:gd name="adj" fmla="val 1674"/>
            </a:avLst>
          </a:prstGeom>
          <a:solidFill>
            <a:srgbClr val="3A3B3C"/>
          </a:solidFill>
          <a:ln/>
        </p:spPr>
      </p:sp>
      <p:sp>
        <p:nvSpPr>
          <p:cNvPr id="5" name="Text 2"/>
          <p:cNvSpPr/>
          <p:nvPr/>
        </p:nvSpPr>
        <p:spPr>
          <a:xfrm>
            <a:off x="873919" y="4134564"/>
            <a:ext cx="2936558" cy="303371"/>
          </a:xfrm>
          <a:prstGeom prst="rect">
            <a:avLst/>
          </a:prstGeom>
          <a:noFill/>
          <a:ln/>
        </p:spPr>
        <p:txBody>
          <a:bodyPr wrap="none" lIns="0" tIns="0" rIns="0" bIns="0" rtlCol="0" anchor="t"/>
          <a:lstStyle/>
          <a:p>
            <a:pPr indent="0" marL="0">
              <a:lnSpc>
                <a:spcPts val="2350"/>
              </a:lnSpc>
              <a:buNone/>
            </a:pPr>
            <a:r>
              <a:rPr lang="en-US" sz="1900" dirty="0">
                <a:solidFill>
                  <a:srgbClr val="CFCBBF"/>
                </a:solidFill>
                <a:latin typeface="Prata" pitchFamily="34" charset="0"/>
                <a:ea typeface="Prata" pitchFamily="34" charset="-122"/>
                <a:cs typeface="Prata" pitchFamily="34" charset="-120"/>
              </a:rPr>
              <a:t>Leveraging ML Advances</a:t>
            </a:r>
            <a:endParaRPr lang="en-US" sz="1900" dirty="0"/>
          </a:p>
        </p:txBody>
      </p:sp>
      <p:sp>
        <p:nvSpPr>
          <p:cNvPr id="6" name="Text 3"/>
          <p:cNvSpPr/>
          <p:nvPr/>
        </p:nvSpPr>
        <p:spPr>
          <a:xfrm>
            <a:off x="873919" y="4554379"/>
            <a:ext cx="6150054" cy="931902"/>
          </a:xfrm>
          <a:prstGeom prst="rect">
            <a:avLst/>
          </a:prstGeom>
          <a:noFill/>
          <a:ln/>
        </p:spPr>
        <p:txBody>
          <a:bodyPr wrap="square" lIns="0" tIns="0" rIns="0" bIns="0" rtlCol="0" anchor="t"/>
          <a:lstStyle/>
          <a:p>
            <a:pPr indent="0" marL="0">
              <a:lnSpc>
                <a:spcPts val="2400"/>
              </a:lnSpc>
              <a:buNone/>
            </a:pPr>
            <a:r>
              <a:rPr lang="en-US" sz="1500" dirty="0">
                <a:solidFill>
                  <a:srgbClr val="CFCBBF"/>
                </a:solidFill>
                <a:latin typeface="Raleway" pitchFamily="34" charset="0"/>
                <a:ea typeface="Raleway" pitchFamily="34" charset="-122"/>
                <a:cs typeface="Raleway" pitchFamily="34" charset="-120"/>
              </a:rPr>
              <a:t>Recent breakthroughs in machine learning, especially in areas like deep learning and natural language processing, offer new opportunities for enhancing compiler static analysis.</a:t>
            </a:r>
            <a:endParaRPr lang="en-US" sz="1500" dirty="0"/>
          </a:p>
        </p:txBody>
      </p:sp>
      <p:sp>
        <p:nvSpPr>
          <p:cNvPr id="7" name="Shape 4"/>
          <p:cNvSpPr/>
          <p:nvPr/>
        </p:nvSpPr>
        <p:spPr>
          <a:xfrm>
            <a:off x="7412355" y="3940373"/>
            <a:ext cx="6538436" cy="1740098"/>
          </a:xfrm>
          <a:prstGeom prst="roundRect">
            <a:avLst>
              <a:gd name="adj" fmla="val 1674"/>
            </a:avLst>
          </a:prstGeom>
          <a:solidFill>
            <a:srgbClr val="3A3B3C"/>
          </a:solidFill>
          <a:ln/>
        </p:spPr>
      </p:sp>
      <p:sp>
        <p:nvSpPr>
          <p:cNvPr id="8" name="Text 5"/>
          <p:cNvSpPr/>
          <p:nvPr/>
        </p:nvSpPr>
        <p:spPr>
          <a:xfrm>
            <a:off x="7606546" y="4134564"/>
            <a:ext cx="3078004" cy="303371"/>
          </a:xfrm>
          <a:prstGeom prst="rect">
            <a:avLst/>
          </a:prstGeom>
          <a:noFill/>
          <a:ln/>
        </p:spPr>
        <p:txBody>
          <a:bodyPr wrap="none" lIns="0" tIns="0" rIns="0" bIns="0" rtlCol="0" anchor="t"/>
          <a:lstStyle/>
          <a:p>
            <a:pPr indent="0" marL="0">
              <a:lnSpc>
                <a:spcPts val="2350"/>
              </a:lnSpc>
              <a:buNone/>
            </a:pPr>
            <a:r>
              <a:rPr lang="en-US" sz="1900" dirty="0">
                <a:solidFill>
                  <a:srgbClr val="CFCBBF"/>
                </a:solidFill>
                <a:latin typeface="Prata" pitchFamily="34" charset="0"/>
                <a:ea typeface="Prata" pitchFamily="34" charset="-122"/>
                <a:cs typeface="Prata" pitchFamily="34" charset="-120"/>
              </a:rPr>
              <a:t>Contextual Understanding</a:t>
            </a:r>
            <a:endParaRPr lang="en-US" sz="1900" dirty="0"/>
          </a:p>
        </p:txBody>
      </p:sp>
      <p:sp>
        <p:nvSpPr>
          <p:cNvPr id="9" name="Text 6"/>
          <p:cNvSpPr/>
          <p:nvPr/>
        </p:nvSpPr>
        <p:spPr>
          <a:xfrm>
            <a:off x="7606546" y="4554379"/>
            <a:ext cx="6150054" cy="931902"/>
          </a:xfrm>
          <a:prstGeom prst="rect">
            <a:avLst/>
          </a:prstGeom>
          <a:noFill/>
          <a:ln/>
        </p:spPr>
        <p:txBody>
          <a:bodyPr wrap="square" lIns="0" tIns="0" rIns="0" bIns="0" rtlCol="0" anchor="t"/>
          <a:lstStyle/>
          <a:p>
            <a:pPr indent="0" marL="0">
              <a:lnSpc>
                <a:spcPts val="2400"/>
              </a:lnSpc>
              <a:buNone/>
            </a:pPr>
            <a:r>
              <a:rPr lang="en-US" sz="1500" dirty="0">
                <a:solidFill>
                  <a:srgbClr val="CFCBBF"/>
                </a:solidFill>
                <a:latin typeface="Raleway" pitchFamily="34" charset="0"/>
                <a:ea typeface="Raleway" pitchFamily="34" charset="-122"/>
                <a:cs typeface="Raleway" pitchFamily="34" charset="-120"/>
              </a:rPr>
              <a:t>ML models can learn to understand the underlying semantics and contextual relationships within codebases, improving error detection capabilities.</a:t>
            </a:r>
            <a:endParaRPr lang="en-US" sz="1500" dirty="0"/>
          </a:p>
        </p:txBody>
      </p:sp>
      <p:sp>
        <p:nvSpPr>
          <p:cNvPr id="10" name="Shape 7"/>
          <p:cNvSpPr/>
          <p:nvPr/>
        </p:nvSpPr>
        <p:spPr>
          <a:xfrm>
            <a:off x="679728" y="5874663"/>
            <a:ext cx="6538436" cy="1740098"/>
          </a:xfrm>
          <a:prstGeom prst="roundRect">
            <a:avLst>
              <a:gd name="adj" fmla="val 1674"/>
            </a:avLst>
          </a:prstGeom>
          <a:solidFill>
            <a:srgbClr val="3A3B3C"/>
          </a:solidFill>
          <a:ln/>
        </p:spPr>
      </p:sp>
      <p:sp>
        <p:nvSpPr>
          <p:cNvPr id="11" name="Text 8"/>
          <p:cNvSpPr/>
          <p:nvPr/>
        </p:nvSpPr>
        <p:spPr>
          <a:xfrm>
            <a:off x="873919" y="6068854"/>
            <a:ext cx="2471380" cy="303371"/>
          </a:xfrm>
          <a:prstGeom prst="rect">
            <a:avLst/>
          </a:prstGeom>
          <a:noFill/>
          <a:ln/>
        </p:spPr>
        <p:txBody>
          <a:bodyPr wrap="none" lIns="0" tIns="0" rIns="0" bIns="0" rtlCol="0" anchor="t"/>
          <a:lstStyle/>
          <a:p>
            <a:pPr indent="0" marL="0">
              <a:lnSpc>
                <a:spcPts val="2350"/>
              </a:lnSpc>
              <a:buNone/>
            </a:pPr>
            <a:r>
              <a:rPr lang="en-US" sz="1900" dirty="0">
                <a:solidFill>
                  <a:srgbClr val="CFCBBF"/>
                </a:solidFill>
                <a:latin typeface="Prata" pitchFamily="34" charset="0"/>
                <a:ea typeface="Prata" pitchFamily="34" charset="-122"/>
                <a:cs typeface="Prata" pitchFamily="34" charset="-120"/>
              </a:rPr>
              <a:t>Adaptive Capabilities</a:t>
            </a:r>
            <a:endParaRPr lang="en-US" sz="1900" dirty="0"/>
          </a:p>
        </p:txBody>
      </p:sp>
      <p:sp>
        <p:nvSpPr>
          <p:cNvPr id="12" name="Text 9"/>
          <p:cNvSpPr/>
          <p:nvPr/>
        </p:nvSpPr>
        <p:spPr>
          <a:xfrm>
            <a:off x="873919" y="6488668"/>
            <a:ext cx="6150054" cy="931902"/>
          </a:xfrm>
          <a:prstGeom prst="rect">
            <a:avLst/>
          </a:prstGeom>
          <a:noFill/>
          <a:ln/>
        </p:spPr>
        <p:txBody>
          <a:bodyPr wrap="square" lIns="0" tIns="0" rIns="0" bIns="0" rtlCol="0" anchor="t"/>
          <a:lstStyle/>
          <a:p>
            <a:pPr indent="0" marL="0">
              <a:lnSpc>
                <a:spcPts val="2400"/>
              </a:lnSpc>
              <a:buNone/>
            </a:pPr>
            <a:r>
              <a:rPr lang="en-US" sz="1500" dirty="0">
                <a:solidFill>
                  <a:srgbClr val="CFCBBF"/>
                </a:solidFill>
                <a:latin typeface="Raleway" pitchFamily="34" charset="0"/>
                <a:ea typeface="Raleway" pitchFamily="34" charset="-122"/>
                <a:cs typeface="Raleway" pitchFamily="34" charset="-120"/>
              </a:rPr>
              <a:t>ML-powered static analysis can adapt to evolving programming languages and development practices, staying current with the industry.</a:t>
            </a:r>
            <a:endParaRPr lang="en-US" sz="1500" dirty="0"/>
          </a:p>
        </p:txBody>
      </p:sp>
      <p:sp>
        <p:nvSpPr>
          <p:cNvPr id="13" name="Shape 10"/>
          <p:cNvSpPr/>
          <p:nvPr/>
        </p:nvSpPr>
        <p:spPr>
          <a:xfrm>
            <a:off x="7412355" y="5874663"/>
            <a:ext cx="6538436" cy="1740098"/>
          </a:xfrm>
          <a:prstGeom prst="roundRect">
            <a:avLst>
              <a:gd name="adj" fmla="val 1674"/>
            </a:avLst>
          </a:prstGeom>
          <a:solidFill>
            <a:srgbClr val="3A3B3C"/>
          </a:solidFill>
          <a:ln/>
        </p:spPr>
      </p:sp>
      <p:sp>
        <p:nvSpPr>
          <p:cNvPr id="14" name="Text 11"/>
          <p:cNvSpPr/>
          <p:nvPr/>
        </p:nvSpPr>
        <p:spPr>
          <a:xfrm>
            <a:off x="7606546" y="6068854"/>
            <a:ext cx="2969538" cy="303371"/>
          </a:xfrm>
          <a:prstGeom prst="rect">
            <a:avLst/>
          </a:prstGeom>
          <a:noFill/>
          <a:ln/>
        </p:spPr>
        <p:txBody>
          <a:bodyPr wrap="none" lIns="0" tIns="0" rIns="0" bIns="0" rtlCol="0" anchor="t"/>
          <a:lstStyle/>
          <a:p>
            <a:pPr indent="0" marL="0">
              <a:lnSpc>
                <a:spcPts val="2350"/>
              </a:lnSpc>
              <a:buNone/>
            </a:pPr>
            <a:r>
              <a:rPr lang="en-US" sz="1900" dirty="0">
                <a:solidFill>
                  <a:srgbClr val="CFCBBF"/>
                </a:solidFill>
                <a:latin typeface="Prata" pitchFamily="34" charset="0"/>
                <a:ea typeface="Prata" pitchFamily="34" charset="-122"/>
                <a:cs typeface="Prata" pitchFamily="34" charset="-120"/>
              </a:rPr>
              <a:t>Scalability Improvements</a:t>
            </a:r>
            <a:endParaRPr lang="en-US" sz="1900" dirty="0"/>
          </a:p>
        </p:txBody>
      </p:sp>
      <p:sp>
        <p:nvSpPr>
          <p:cNvPr id="15" name="Text 12"/>
          <p:cNvSpPr/>
          <p:nvPr/>
        </p:nvSpPr>
        <p:spPr>
          <a:xfrm>
            <a:off x="7606546" y="6488668"/>
            <a:ext cx="6150054" cy="931902"/>
          </a:xfrm>
          <a:prstGeom prst="rect">
            <a:avLst/>
          </a:prstGeom>
          <a:noFill/>
          <a:ln/>
        </p:spPr>
        <p:txBody>
          <a:bodyPr wrap="square" lIns="0" tIns="0" rIns="0" bIns="0" rtlCol="0" anchor="t"/>
          <a:lstStyle/>
          <a:p>
            <a:pPr indent="0" marL="0">
              <a:lnSpc>
                <a:spcPts val="2400"/>
              </a:lnSpc>
              <a:buNone/>
            </a:pPr>
            <a:r>
              <a:rPr lang="en-US" sz="1500" dirty="0">
                <a:solidFill>
                  <a:srgbClr val="CFCBBF"/>
                </a:solidFill>
                <a:latin typeface="Raleway" pitchFamily="34" charset="0"/>
                <a:ea typeface="Raleway" pitchFamily="34" charset="-122"/>
                <a:cs typeface="Raleway" pitchFamily="34" charset="-120"/>
              </a:rPr>
              <a:t>ML techniques can handle the growing complexity and scale of modern software systems more effectively than traditional static analysis.</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455539"/>
            <a:ext cx="12386191" cy="708779"/>
          </a:xfrm>
          <a:prstGeom prst="rect">
            <a:avLst/>
          </a:prstGeom>
          <a:noFill/>
          <a:ln/>
        </p:spPr>
        <p:txBody>
          <a:bodyPr wrap="non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Leveraging ML for Enhanced Error Detection</a:t>
            </a:r>
            <a:endParaRPr lang="en-US" sz="4450" dirty="0"/>
          </a:p>
        </p:txBody>
      </p:sp>
      <p:sp>
        <p:nvSpPr>
          <p:cNvPr id="3" name="Text 1"/>
          <p:cNvSpPr/>
          <p:nvPr/>
        </p:nvSpPr>
        <p:spPr>
          <a:xfrm>
            <a:off x="793790" y="2731294"/>
            <a:ext cx="2845594" cy="708660"/>
          </a:xfrm>
          <a:prstGeom prst="rect">
            <a:avLst/>
          </a:prstGeom>
          <a:noFill/>
          <a:ln/>
        </p:spPr>
        <p:txBody>
          <a:bodyPr wrap="squar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ML-Powered Analysis</a:t>
            </a:r>
            <a:endParaRPr lang="en-US" sz="2200" dirty="0"/>
          </a:p>
        </p:txBody>
      </p:sp>
      <p:sp>
        <p:nvSpPr>
          <p:cNvPr id="4" name="Text 2"/>
          <p:cNvSpPr/>
          <p:nvPr/>
        </p:nvSpPr>
        <p:spPr>
          <a:xfrm>
            <a:off x="793790" y="3666768"/>
            <a:ext cx="2845594" cy="254031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ML models can be trained to identify patterns and anomalies in code that indicate potential errors, going beyond the limitations of rule-based static analysis.</a:t>
            </a:r>
            <a:endParaRPr lang="en-US" sz="1750" dirty="0"/>
          </a:p>
        </p:txBody>
      </p:sp>
      <p:sp>
        <p:nvSpPr>
          <p:cNvPr id="5" name="Text 3"/>
          <p:cNvSpPr/>
          <p:nvPr/>
        </p:nvSpPr>
        <p:spPr>
          <a:xfrm>
            <a:off x="4200406" y="273129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Error Prediction</a:t>
            </a:r>
            <a:endParaRPr lang="en-US" sz="2200" dirty="0"/>
          </a:p>
        </p:txBody>
      </p:sp>
      <p:sp>
        <p:nvSpPr>
          <p:cNvPr id="6" name="Text 4"/>
          <p:cNvSpPr/>
          <p:nvPr/>
        </p:nvSpPr>
        <p:spPr>
          <a:xfrm>
            <a:off x="4200406" y="3312438"/>
            <a:ext cx="2845594" cy="2177415"/>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By learning from historical error data, ML models can predict the likelihood of errors occurring in new code, allowing for proactive error detection.</a:t>
            </a:r>
            <a:endParaRPr lang="en-US" sz="1750" dirty="0"/>
          </a:p>
        </p:txBody>
      </p:sp>
      <p:sp>
        <p:nvSpPr>
          <p:cNvPr id="7" name="Text 5"/>
          <p:cNvSpPr/>
          <p:nvPr/>
        </p:nvSpPr>
        <p:spPr>
          <a:xfrm>
            <a:off x="7607022" y="2731294"/>
            <a:ext cx="2845594" cy="708660"/>
          </a:xfrm>
          <a:prstGeom prst="rect">
            <a:avLst/>
          </a:prstGeom>
          <a:noFill/>
          <a:ln/>
        </p:spPr>
        <p:txBody>
          <a:bodyPr wrap="squar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Contextual Awareness</a:t>
            </a:r>
            <a:endParaRPr lang="en-US" sz="2200" dirty="0"/>
          </a:p>
        </p:txBody>
      </p:sp>
      <p:sp>
        <p:nvSpPr>
          <p:cNvPr id="8" name="Text 6"/>
          <p:cNvSpPr/>
          <p:nvPr/>
        </p:nvSpPr>
        <p:spPr>
          <a:xfrm>
            <a:off x="7607022" y="3666768"/>
            <a:ext cx="2845594" cy="2903220"/>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ML models can develop an understanding of code semantics and the relationships between different language constructs, enabling more accurate error identification.</a:t>
            </a:r>
            <a:endParaRPr lang="en-US" sz="1750" dirty="0"/>
          </a:p>
        </p:txBody>
      </p:sp>
      <p:sp>
        <p:nvSpPr>
          <p:cNvPr id="9" name="Text 7"/>
          <p:cNvSpPr/>
          <p:nvPr/>
        </p:nvSpPr>
        <p:spPr>
          <a:xfrm>
            <a:off x="11013638" y="2731294"/>
            <a:ext cx="2845594" cy="708660"/>
          </a:xfrm>
          <a:prstGeom prst="rect">
            <a:avLst/>
          </a:prstGeom>
          <a:noFill/>
          <a:ln/>
        </p:spPr>
        <p:txBody>
          <a:bodyPr wrap="squar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Continuous Improvement</a:t>
            </a:r>
            <a:endParaRPr lang="en-US" sz="2200" dirty="0"/>
          </a:p>
        </p:txBody>
      </p:sp>
      <p:sp>
        <p:nvSpPr>
          <p:cNvPr id="10" name="Text 8"/>
          <p:cNvSpPr/>
          <p:nvPr/>
        </p:nvSpPr>
        <p:spPr>
          <a:xfrm>
            <a:off x="11013638" y="3666768"/>
            <a:ext cx="2845594" cy="254031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As ML models are exposed to more code and feedback, they can iteratively improve their error detection capabilities, leading to more reliable compilers.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03275" y="891897"/>
            <a:ext cx="7710249" cy="1280160"/>
          </a:xfrm>
          <a:prstGeom prst="rect">
            <a:avLst/>
          </a:prstGeom>
          <a:noFill/>
          <a:ln/>
        </p:spPr>
        <p:txBody>
          <a:bodyPr wrap="square" lIns="0" tIns="0" rIns="0" bIns="0" rtlCol="0" anchor="t"/>
          <a:lstStyle/>
          <a:p>
            <a:pPr indent="0" marL="0">
              <a:lnSpc>
                <a:spcPts val="5000"/>
              </a:lnSpc>
              <a:buNone/>
            </a:pPr>
            <a:r>
              <a:rPr lang="en-US" sz="4000" dirty="0">
                <a:solidFill>
                  <a:srgbClr val="F2E782"/>
                </a:solidFill>
                <a:latin typeface="Prata" pitchFamily="34" charset="0"/>
                <a:ea typeface="Prata" pitchFamily="34" charset="-122"/>
                <a:cs typeface="Prata" pitchFamily="34" charset="-120"/>
              </a:rPr>
              <a:t>Constructing Effective Training Datasets</a:t>
            </a:r>
            <a:endParaRPr lang="en-US" sz="4000" dirty="0"/>
          </a:p>
        </p:txBody>
      </p:sp>
      <p:sp>
        <p:nvSpPr>
          <p:cNvPr id="4" name="Shape 1"/>
          <p:cNvSpPr/>
          <p:nvPr/>
        </p:nvSpPr>
        <p:spPr>
          <a:xfrm>
            <a:off x="6203275" y="2479238"/>
            <a:ext cx="3752731" cy="2490668"/>
          </a:xfrm>
          <a:prstGeom prst="roundRect">
            <a:avLst>
              <a:gd name="adj" fmla="val 1234"/>
            </a:avLst>
          </a:prstGeom>
          <a:solidFill>
            <a:srgbClr val="3A3B3C"/>
          </a:solidFill>
          <a:ln/>
        </p:spPr>
      </p:sp>
      <p:sp>
        <p:nvSpPr>
          <p:cNvPr id="5" name="Text 2"/>
          <p:cNvSpPr/>
          <p:nvPr/>
        </p:nvSpPr>
        <p:spPr>
          <a:xfrm>
            <a:off x="6408063" y="2684026"/>
            <a:ext cx="2560320" cy="319921"/>
          </a:xfrm>
          <a:prstGeom prst="rect">
            <a:avLst/>
          </a:prstGeom>
          <a:noFill/>
          <a:ln/>
        </p:spPr>
        <p:txBody>
          <a:bodyPr wrap="none" lIns="0" tIns="0" rIns="0" bIns="0" rtlCol="0" anchor="t"/>
          <a:lstStyle/>
          <a:p>
            <a:pPr indent="0" marL="0">
              <a:lnSpc>
                <a:spcPts val="2500"/>
              </a:lnSpc>
              <a:buNone/>
            </a:pPr>
            <a:r>
              <a:rPr lang="en-US" sz="2000" dirty="0">
                <a:solidFill>
                  <a:srgbClr val="CFCBBF"/>
                </a:solidFill>
                <a:latin typeface="Prata" pitchFamily="34" charset="0"/>
                <a:ea typeface="Prata" pitchFamily="34" charset="-122"/>
                <a:cs typeface="Prata" pitchFamily="34" charset="-120"/>
              </a:rPr>
              <a:t>Data Diversity</a:t>
            </a:r>
            <a:endParaRPr lang="en-US" sz="2000" dirty="0"/>
          </a:p>
        </p:txBody>
      </p:sp>
      <p:sp>
        <p:nvSpPr>
          <p:cNvPr id="6" name="Text 3"/>
          <p:cNvSpPr/>
          <p:nvPr/>
        </p:nvSpPr>
        <p:spPr>
          <a:xfrm>
            <a:off x="6408063" y="3126819"/>
            <a:ext cx="3343156" cy="1638300"/>
          </a:xfrm>
          <a:prstGeom prst="rect">
            <a:avLst/>
          </a:prstGeom>
          <a:noFill/>
          <a:ln/>
        </p:spPr>
        <p:txBody>
          <a:bodyPr wrap="square" lIns="0" tIns="0" rIns="0" bIns="0" rtlCol="0" anchor="t"/>
          <a:lstStyle/>
          <a:p>
            <a:pPr indent="0" marL="0">
              <a:lnSpc>
                <a:spcPts val="2550"/>
              </a:lnSpc>
              <a:buNone/>
            </a:pPr>
            <a:r>
              <a:rPr lang="en-US" sz="1600" dirty="0">
                <a:solidFill>
                  <a:srgbClr val="CFCBBF"/>
                </a:solidFill>
                <a:latin typeface="Raleway" pitchFamily="34" charset="0"/>
                <a:ea typeface="Raleway" pitchFamily="34" charset="-122"/>
                <a:cs typeface="Raleway" pitchFamily="34" charset="-120"/>
              </a:rPr>
              <a:t>Training datasets should include a wide range of code samples, spanning different programming languages, coding styles, and project domains.</a:t>
            </a:r>
            <a:endParaRPr lang="en-US" sz="1600" dirty="0"/>
          </a:p>
        </p:txBody>
      </p:sp>
      <p:sp>
        <p:nvSpPr>
          <p:cNvPr id="7" name="Shape 4"/>
          <p:cNvSpPr/>
          <p:nvPr/>
        </p:nvSpPr>
        <p:spPr>
          <a:xfrm>
            <a:off x="10160794" y="2479238"/>
            <a:ext cx="3752731" cy="2490668"/>
          </a:xfrm>
          <a:prstGeom prst="roundRect">
            <a:avLst>
              <a:gd name="adj" fmla="val 1234"/>
            </a:avLst>
          </a:prstGeom>
          <a:solidFill>
            <a:srgbClr val="3A3B3C"/>
          </a:solidFill>
          <a:ln/>
        </p:spPr>
      </p:sp>
      <p:sp>
        <p:nvSpPr>
          <p:cNvPr id="8" name="Text 5"/>
          <p:cNvSpPr/>
          <p:nvPr/>
        </p:nvSpPr>
        <p:spPr>
          <a:xfrm>
            <a:off x="10365581" y="2684026"/>
            <a:ext cx="2627471" cy="319921"/>
          </a:xfrm>
          <a:prstGeom prst="rect">
            <a:avLst/>
          </a:prstGeom>
          <a:noFill/>
          <a:ln/>
        </p:spPr>
        <p:txBody>
          <a:bodyPr wrap="none" lIns="0" tIns="0" rIns="0" bIns="0" rtlCol="0" anchor="t"/>
          <a:lstStyle/>
          <a:p>
            <a:pPr indent="0" marL="0">
              <a:lnSpc>
                <a:spcPts val="2500"/>
              </a:lnSpc>
              <a:buNone/>
            </a:pPr>
            <a:r>
              <a:rPr lang="en-US" sz="2000" dirty="0">
                <a:solidFill>
                  <a:srgbClr val="CFCBBF"/>
                </a:solidFill>
                <a:latin typeface="Prata" pitchFamily="34" charset="0"/>
                <a:ea typeface="Prata" pitchFamily="34" charset="-122"/>
                <a:cs typeface="Prata" pitchFamily="34" charset="-120"/>
              </a:rPr>
              <a:t>Error Representation</a:t>
            </a:r>
            <a:endParaRPr lang="en-US" sz="2000" dirty="0"/>
          </a:p>
        </p:txBody>
      </p:sp>
      <p:sp>
        <p:nvSpPr>
          <p:cNvPr id="9" name="Text 6"/>
          <p:cNvSpPr/>
          <p:nvPr/>
        </p:nvSpPr>
        <p:spPr>
          <a:xfrm>
            <a:off x="10365581" y="3126819"/>
            <a:ext cx="3343156" cy="1638300"/>
          </a:xfrm>
          <a:prstGeom prst="rect">
            <a:avLst/>
          </a:prstGeom>
          <a:noFill/>
          <a:ln/>
        </p:spPr>
        <p:txBody>
          <a:bodyPr wrap="square" lIns="0" tIns="0" rIns="0" bIns="0" rtlCol="0" anchor="t"/>
          <a:lstStyle/>
          <a:p>
            <a:pPr indent="0" marL="0">
              <a:lnSpc>
                <a:spcPts val="2550"/>
              </a:lnSpc>
              <a:buNone/>
            </a:pPr>
            <a:r>
              <a:rPr lang="en-US" sz="1600" dirty="0">
                <a:solidFill>
                  <a:srgbClr val="CFCBBF"/>
                </a:solidFill>
                <a:latin typeface="Raleway" pitchFamily="34" charset="0"/>
                <a:ea typeface="Raleway" pitchFamily="34" charset="-122"/>
                <a:cs typeface="Raleway" pitchFamily="34" charset="-120"/>
              </a:rPr>
              <a:t>The dataset should contain a comprehensive collection of real-world errors, categorized and labeled to enable effective model training.</a:t>
            </a:r>
            <a:endParaRPr lang="en-US" sz="1600" dirty="0"/>
          </a:p>
        </p:txBody>
      </p:sp>
      <p:sp>
        <p:nvSpPr>
          <p:cNvPr id="10" name="Shape 7"/>
          <p:cNvSpPr/>
          <p:nvPr/>
        </p:nvSpPr>
        <p:spPr>
          <a:xfrm>
            <a:off x="6203275" y="5174694"/>
            <a:ext cx="3752731" cy="2163008"/>
          </a:xfrm>
          <a:prstGeom prst="roundRect">
            <a:avLst>
              <a:gd name="adj" fmla="val 1420"/>
            </a:avLst>
          </a:prstGeom>
          <a:solidFill>
            <a:srgbClr val="3A3B3C"/>
          </a:solidFill>
          <a:ln/>
        </p:spPr>
      </p:sp>
      <p:sp>
        <p:nvSpPr>
          <p:cNvPr id="11" name="Text 8"/>
          <p:cNvSpPr/>
          <p:nvPr/>
        </p:nvSpPr>
        <p:spPr>
          <a:xfrm>
            <a:off x="6408063" y="5379482"/>
            <a:ext cx="2577584" cy="319921"/>
          </a:xfrm>
          <a:prstGeom prst="rect">
            <a:avLst/>
          </a:prstGeom>
          <a:noFill/>
          <a:ln/>
        </p:spPr>
        <p:txBody>
          <a:bodyPr wrap="none" lIns="0" tIns="0" rIns="0" bIns="0" rtlCol="0" anchor="t"/>
          <a:lstStyle/>
          <a:p>
            <a:pPr indent="0" marL="0">
              <a:lnSpc>
                <a:spcPts val="2500"/>
              </a:lnSpc>
              <a:buNone/>
            </a:pPr>
            <a:r>
              <a:rPr lang="en-US" sz="2000" dirty="0">
                <a:solidFill>
                  <a:srgbClr val="CFCBBF"/>
                </a:solidFill>
                <a:latin typeface="Prata" pitchFamily="34" charset="0"/>
                <a:ea typeface="Prata" pitchFamily="34" charset="-122"/>
                <a:cs typeface="Prata" pitchFamily="34" charset="-120"/>
              </a:rPr>
              <a:t>Continuous Curation</a:t>
            </a:r>
            <a:endParaRPr lang="en-US" sz="2000" dirty="0"/>
          </a:p>
        </p:txBody>
      </p:sp>
      <p:sp>
        <p:nvSpPr>
          <p:cNvPr id="12" name="Text 9"/>
          <p:cNvSpPr/>
          <p:nvPr/>
        </p:nvSpPr>
        <p:spPr>
          <a:xfrm>
            <a:off x="6408063" y="5822275"/>
            <a:ext cx="3343156" cy="1310640"/>
          </a:xfrm>
          <a:prstGeom prst="rect">
            <a:avLst/>
          </a:prstGeom>
          <a:noFill/>
          <a:ln/>
        </p:spPr>
        <p:txBody>
          <a:bodyPr wrap="square" lIns="0" tIns="0" rIns="0" bIns="0" rtlCol="0" anchor="t"/>
          <a:lstStyle/>
          <a:p>
            <a:pPr indent="0" marL="0">
              <a:lnSpc>
                <a:spcPts val="2550"/>
              </a:lnSpc>
              <a:buNone/>
            </a:pPr>
            <a:r>
              <a:rPr lang="en-US" sz="1600" dirty="0">
                <a:solidFill>
                  <a:srgbClr val="CFCBBF"/>
                </a:solidFill>
                <a:latin typeface="Raleway" pitchFamily="34" charset="0"/>
                <a:ea typeface="Raleway" pitchFamily="34" charset="-122"/>
                <a:cs typeface="Raleway" pitchFamily="34" charset="-120"/>
              </a:rPr>
              <a:t>The training dataset must be actively maintained and expanded as new code and error patterns emerge in the industry.</a:t>
            </a:r>
            <a:endParaRPr lang="en-US" sz="1600" dirty="0"/>
          </a:p>
        </p:txBody>
      </p:sp>
      <p:sp>
        <p:nvSpPr>
          <p:cNvPr id="13" name="Shape 10"/>
          <p:cNvSpPr/>
          <p:nvPr/>
        </p:nvSpPr>
        <p:spPr>
          <a:xfrm>
            <a:off x="10160794" y="5174694"/>
            <a:ext cx="3752731" cy="2163008"/>
          </a:xfrm>
          <a:prstGeom prst="roundRect">
            <a:avLst>
              <a:gd name="adj" fmla="val 1420"/>
            </a:avLst>
          </a:prstGeom>
          <a:solidFill>
            <a:srgbClr val="3A3B3C"/>
          </a:solidFill>
          <a:ln/>
        </p:spPr>
      </p:sp>
      <p:sp>
        <p:nvSpPr>
          <p:cNvPr id="14" name="Text 11"/>
          <p:cNvSpPr/>
          <p:nvPr/>
        </p:nvSpPr>
        <p:spPr>
          <a:xfrm>
            <a:off x="10365581" y="5379482"/>
            <a:ext cx="2793325" cy="319921"/>
          </a:xfrm>
          <a:prstGeom prst="rect">
            <a:avLst/>
          </a:prstGeom>
          <a:noFill/>
          <a:ln/>
        </p:spPr>
        <p:txBody>
          <a:bodyPr wrap="none" lIns="0" tIns="0" rIns="0" bIns="0" rtlCol="0" anchor="t"/>
          <a:lstStyle/>
          <a:p>
            <a:pPr indent="0" marL="0">
              <a:lnSpc>
                <a:spcPts val="2500"/>
              </a:lnSpc>
              <a:buNone/>
            </a:pPr>
            <a:r>
              <a:rPr lang="en-US" sz="2000" dirty="0">
                <a:solidFill>
                  <a:srgbClr val="CFCBBF"/>
                </a:solidFill>
                <a:latin typeface="Prata" pitchFamily="34" charset="0"/>
                <a:ea typeface="Prata" pitchFamily="34" charset="-122"/>
                <a:cs typeface="Prata" pitchFamily="34" charset="-120"/>
              </a:rPr>
              <a:t>Ethical Considerations</a:t>
            </a:r>
            <a:endParaRPr lang="en-US" sz="2000" dirty="0"/>
          </a:p>
        </p:txBody>
      </p:sp>
      <p:sp>
        <p:nvSpPr>
          <p:cNvPr id="15" name="Text 12"/>
          <p:cNvSpPr/>
          <p:nvPr/>
        </p:nvSpPr>
        <p:spPr>
          <a:xfrm>
            <a:off x="10365581" y="5822275"/>
            <a:ext cx="3343156" cy="1310640"/>
          </a:xfrm>
          <a:prstGeom prst="rect">
            <a:avLst/>
          </a:prstGeom>
          <a:noFill/>
          <a:ln/>
        </p:spPr>
        <p:txBody>
          <a:bodyPr wrap="square" lIns="0" tIns="0" rIns="0" bIns="0" rtlCol="0" anchor="t"/>
          <a:lstStyle/>
          <a:p>
            <a:pPr indent="0" marL="0">
              <a:lnSpc>
                <a:spcPts val="2550"/>
              </a:lnSpc>
              <a:buNone/>
            </a:pPr>
            <a:r>
              <a:rPr lang="en-US" sz="1600" dirty="0">
                <a:solidFill>
                  <a:srgbClr val="CFCBBF"/>
                </a:solidFill>
                <a:latin typeface="Raleway" pitchFamily="34" charset="0"/>
                <a:ea typeface="Raleway" pitchFamily="34" charset="-122"/>
                <a:cs typeface="Raleway" pitchFamily="34" charset="-120"/>
              </a:rPr>
              <a:t>Careful attention must be paid to data privacy and security, as well as responsible use of code samples in the training process.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459706"/>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Designing Robust ML Models for Error Prediction</a:t>
            </a:r>
            <a:endParaRPr lang="en-US" sz="4450" dirty="0"/>
          </a:p>
        </p:txBody>
      </p:sp>
      <p:sp>
        <p:nvSpPr>
          <p:cNvPr id="3" name="Text 1"/>
          <p:cNvSpPr/>
          <p:nvPr/>
        </p:nvSpPr>
        <p:spPr>
          <a:xfrm>
            <a:off x="793790" y="344424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Model Architectures</a:t>
            </a:r>
            <a:endParaRPr lang="en-US" sz="2200" dirty="0"/>
          </a:p>
        </p:txBody>
      </p:sp>
      <p:sp>
        <p:nvSpPr>
          <p:cNvPr id="4" name="Text 2"/>
          <p:cNvSpPr/>
          <p:nvPr/>
        </p:nvSpPr>
        <p:spPr>
          <a:xfrm>
            <a:off x="793790" y="4025384"/>
            <a:ext cx="2845594" cy="254031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Advanced neural network architectures, such as transformers and graph neural networks, can effectively capture the complex structures and semantics of code.</a:t>
            </a:r>
            <a:endParaRPr lang="en-US" sz="1750" dirty="0"/>
          </a:p>
        </p:txBody>
      </p:sp>
      <p:sp>
        <p:nvSpPr>
          <p:cNvPr id="5" name="Text 3"/>
          <p:cNvSpPr/>
          <p:nvPr/>
        </p:nvSpPr>
        <p:spPr>
          <a:xfrm>
            <a:off x="4200406" y="344424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Feature Engineering</a:t>
            </a:r>
            <a:endParaRPr lang="en-US" sz="2200" dirty="0"/>
          </a:p>
        </p:txBody>
      </p:sp>
      <p:sp>
        <p:nvSpPr>
          <p:cNvPr id="6" name="Text 4"/>
          <p:cNvSpPr/>
          <p:nvPr/>
        </p:nvSpPr>
        <p:spPr>
          <a:xfrm>
            <a:off x="4200406" y="4025384"/>
            <a:ext cx="2845594" cy="254031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Carefully engineered features, including code syntax, control flow, and variable usage, can enhance the model's ability to accurately predict errors.</a:t>
            </a:r>
            <a:endParaRPr lang="en-US" sz="1750" dirty="0"/>
          </a:p>
        </p:txBody>
      </p:sp>
      <p:sp>
        <p:nvSpPr>
          <p:cNvPr id="7" name="Text 5"/>
          <p:cNvSpPr/>
          <p:nvPr/>
        </p:nvSpPr>
        <p:spPr>
          <a:xfrm>
            <a:off x="7607022" y="344424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Interpretability</a:t>
            </a:r>
            <a:endParaRPr lang="en-US" sz="2200" dirty="0"/>
          </a:p>
        </p:txBody>
      </p:sp>
      <p:sp>
        <p:nvSpPr>
          <p:cNvPr id="8" name="Text 6"/>
          <p:cNvSpPr/>
          <p:nvPr/>
        </p:nvSpPr>
        <p:spPr>
          <a:xfrm>
            <a:off x="7607022" y="4025384"/>
            <a:ext cx="2845594" cy="254031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Developing interpretable ML models is crucial for compiler developers to understand the reasoning behind error predictions and enhance trust in the system.</a:t>
            </a:r>
            <a:endParaRPr lang="en-US" sz="1750" dirty="0"/>
          </a:p>
        </p:txBody>
      </p:sp>
      <p:sp>
        <p:nvSpPr>
          <p:cNvPr id="9" name="Text 7"/>
          <p:cNvSpPr/>
          <p:nvPr/>
        </p:nvSpPr>
        <p:spPr>
          <a:xfrm>
            <a:off x="11013638" y="344424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Robustness Testing</a:t>
            </a:r>
            <a:endParaRPr lang="en-US" sz="2200" dirty="0"/>
          </a:p>
        </p:txBody>
      </p:sp>
      <p:sp>
        <p:nvSpPr>
          <p:cNvPr id="10" name="Text 8"/>
          <p:cNvSpPr/>
          <p:nvPr/>
        </p:nvSpPr>
        <p:spPr>
          <a:xfrm>
            <a:off x="11013638" y="4025384"/>
            <a:ext cx="2845594" cy="254031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Rigorous testing and evaluation of ML models, including adversarial attacks and edge cases, is necessary to ensure reliable and stable error detection.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22697" y="539353"/>
            <a:ext cx="7898606" cy="1112044"/>
          </a:xfrm>
          <a:prstGeom prst="rect">
            <a:avLst/>
          </a:prstGeom>
          <a:noFill/>
          <a:ln/>
        </p:spPr>
        <p:txBody>
          <a:bodyPr wrap="square" lIns="0" tIns="0" rIns="0" bIns="0" rtlCol="0" anchor="t"/>
          <a:lstStyle/>
          <a:p>
            <a:pPr indent="0" marL="0">
              <a:lnSpc>
                <a:spcPts val="4350"/>
              </a:lnSpc>
              <a:buNone/>
            </a:pPr>
            <a:r>
              <a:rPr lang="en-US" sz="3500" dirty="0">
                <a:solidFill>
                  <a:srgbClr val="F2E782"/>
                </a:solidFill>
                <a:latin typeface="Prata" pitchFamily="34" charset="0"/>
                <a:ea typeface="Prata" pitchFamily="34" charset="-122"/>
                <a:cs typeface="Prata" pitchFamily="34" charset="-120"/>
              </a:rPr>
              <a:t>Integrating ML-Powered Error Detection into Compilers</a:t>
            </a:r>
            <a:endParaRPr lang="en-US" sz="3500" dirty="0"/>
          </a:p>
        </p:txBody>
      </p:sp>
      <p:sp>
        <p:nvSpPr>
          <p:cNvPr id="4" name="Shape 1"/>
          <p:cNvSpPr/>
          <p:nvPr/>
        </p:nvSpPr>
        <p:spPr>
          <a:xfrm>
            <a:off x="878086" y="1918216"/>
            <a:ext cx="22860" cy="5771912"/>
          </a:xfrm>
          <a:prstGeom prst="roundRect">
            <a:avLst>
              <a:gd name="adj" fmla="val 116757"/>
            </a:avLst>
          </a:prstGeom>
          <a:solidFill>
            <a:srgbClr val="535455"/>
          </a:solidFill>
          <a:ln/>
        </p:spPr>
      </p:sp>
      <p:sp>
        <p:nvSpPr>
          <p:cNvPr id="5" name="Shape 2"/>
          <p:cNvSpPr/>
          <p:nvPr/>
        </p:nvSpPr>
        <p:spPr>
          <a:xfrm>
            <a:off x="1066800" y="2307074"/>
            <a:ext cx="622697" cy="22860"/>
          </a:xfrm>
          <a:prstGeom prst="roundRect">
            <a:avLst>
              <a:gd name="adj" fmla="val 116757"/>
            </a:avLst>
          </a:prstGeom>
          <a:solidFill>
            <a:srgbClr val="535455"/>
          </a:solidFill>
          <a:ln/>
        </p:spPr>
      </p:sp>
      <p:sp>
        <p:nvSpPr>
          <p:cNvPr id="6" name="Shape 3"/>
          <p:cNvSpPr/>
          <p:nvPr/>
        </p:nvSpPr>
        <p:spPr>
          <a:xfrm>
            <a:off x="689372" y="2118360"/>
            <a:ext cx="400288" cy="400288"/>
          </a:xfrm>
          <a:prstGeom prst="roundRect">
            <a:avLst>
              <a:gd name="adj" fmla="val 6668"/>
            </a:avLst>
          </a:prstGeom>
          <a:solidFill>
            <a:srgbClr val="3A3B3C"/>
          </a:solidFill>
          <a:ln/>
        </p:spPr>
      </p:sp>
      <p:sp>
        <p:nvSpPr>
          <p:cNvPr id="7" name="Text 4"/>
          <p:cNvSpPr/>
          <p:nvPr/>
        </p:nvSpPr>
        <p:spPr>
          <a:xfrm>
            <a:off x="843439" y="2185035"/>
            <a:ext cx="92154" cy="266938"/>
          </a:xfrm>
          <a:prstGeom prst="rect">
            <a:avLst/>
          </a:prstGeom>
          <a:noFill/>
          <a:ln/>
        </p:spPr>
        <p:txBody>
          <a:bodyPr wrap="none" lIns="0" tIns="0" rIns="0" bIns="0" rtlCol="0" anchor="t"/>
          <a:lstStyle/>
          <a:p>
            <a:pPr algn="ctr" indent="0" marL="0">
              <a:lnSpc>
                <a:spcPts val="2100"/>
              </a:lnSpc>
              <a:buNone/>
            </a:pPr>
            <a:r>
              <a:rPr lang="en-US" sz="2100" dirty="0">
                <a:solidFill>
                  <a:srgbClr val="CFCBBF"/>
                </a:solidFill>
                <a:latin typeface="Prata" pitchFamily="34" charset="0"/>
                <a:ea typeface="Prata" pitchFamily="34" charset="-122"/>
                <a:cs typeface="Prata" pitchFamily="34" charset="-120"/>
              </a:rPr>
              <a:t>1</a:t>
            </a:r>
            <a:endParaRPr lang="en-US" sz="2100" dirty="0"/>
          </a:p>
        </p:txBody>
      </p:sp>
      <p:sp>
        <p:nvSpPr>
          <p:cNvPr id="8" name="Text 5"/>
          <p:cNvSpPr/>
          <p:nvPr/>
        </p:nvSpPr>
        <p:spPr>
          <a:xfrm>
            <a:off x="1868091" y="2096095"/>
            <a:ext cx="2224207" cy="278011"/>
          </a:xfrm>
          <a:prstGeom prst="rect">
            <a:avLst/>
          </a:prstGeom>
          <a:noFill/>
          <a:ln/>
        </p:spPr>
        <p:txBody>
          <a:bodyPr wrap="none" lIns="0" tIns="0" rIns="0" bIns="0" rtlCol="0" anchor="t"/>
          <a:lstStyle/>
          <a:p>
            <a:pPr algn="l" indent="0" marL="0">
              <a:lnSpc>
                <a:spcPts val="2150"/>
              </a:lnSpc>
              <a:buNone/>
            </a:pPr>
            <a:r>
              <a:rPr lang="en-US" sz="1750" dirty="0">
                <a:solidFill>
                  <a:srgbClr val="CFCBBF"/>
                </a:solidFill>
                <a:latin typeface="Prata" pitchFamily="34" charset="0"/>
                <a:ea typeface="Prata" pitchFamily="34" charset="-122"/>
                <a:cs typeface="Prata" pitchFamily="34" charset="-120"/>
              </a:rPr>
              <a:t>Code Ingestion</a:t>
            </a:r>
            <a:endParaRPr lang="en-US" sz="1750" dirty="0"/>
          </a:p>
        </p:txBody>
      </p:sp>
      <p:sp>
        <p:nvSpPr>
          <p:cNvPr id="9" name="Text 6"/>
          <p:cNvSpPr/>
          <p:nvPr/>
        </p:nvSpPr>
        <p:spPr>
          <a:xfrm>
            <a:off x="1868091" y="2480786"/>
            <a:ext cx="6653212" cy="569119"/>
          </a:xfrm>
          <a:prstGeom prst="rect">
            <a:avLst/>
          </a:prstGeom>
          <a:noFill/>
          <a:ln/>
        </p:spPr>
        <p:txBody>
          <a:bodyPr wrap="square" lIns="0" tIns="0" rIns="0" bIns="0" rtlCol="0" anchor="t"/>
          <a:lstStyle/>
          <a:p>
            <a:pPr algn="l" indent="0" marL="0">
              <a:lnSpc>
                <a:spcPts val="2200"/>
              </a:lnSpc>
              <a:buNone/>
            </a:pPr>
            <a:r>
              <a:rPr lang="en-US" sz="1400" dirty="0">
                <a:solidFill>
                  <a:srgbClr val="CFCBBF"/>
                </a:solidFill>
                <a:latin typeface="Raleway" pitchFamily="34" charset="0"/>
                <a:ea typeface="Raleway" pitchFamily="34" charset="-122"/>
                <a:cs typeface="Raleway" pitchFamily="34" charset="-120"/>
              </a:rPr>
              <a:t>The compiler ingests source code and prepares it for analysis by the ML-powered error detection module.</a:t>
            </a:r>
            <a:endParaRPr lang="en-US" sz="1400" dirty="0"/>
          </a:p>
        </p:txBody>
      </p:sp>
      <p:sp>
        <p:nvSpPr>
          <p:cNvPr id="10" name="Shape 7"/>
          <p:cNvSpPr/>
          <p:nvPr/>
        </p:nvSpPr>
        <p:spPr>
          <a:xfrm>
            <a:off x="1066800" y="3794522"/>
            <a:ext cx="622697" cy="22860"/>
          </a:xfrm>
          <a:prstGeom prst="roundRect">
            <a:avLst>
              <a:gd name="adj" fmla="val 116757"/>
            </a:avLst>
          </a:prstGeom>
          <a:solidFill>
            <a:srgbClr val="535455"/>
          </a:solidFill>
          <a:ln/>
        </p:spPr>
      </p:sp>
      <p:sp>
        <p:nvSpPr>
          <p:cNvPr id="11" name="Shape 8"/>
          <p:cNvSpPr/>
          <p:nvPr/>
        </p:nvSpPr>
        <p:spPr>
          <a:xfrm>
            <a:off x="689372" y="3605808"/>
            <a:ext cx="400288" cy="400288"/>
          </a:xfrm>
          <a:prstGeom prst="roundRect">
            <a:avLst>
              <a:gd name="adj" fmla="val 6668"/>
            </a:avLst>
          </a:prstGeom>
          <a:solidFill>
            <a:srgbClr val="3A3B3C"/>
          </a:solidFill>
          <a:ln/>
        </p:spPr>
      </p:sp>
      <p:sp>
        <p:nvSpPr>
          <p:cNvPr id="12" name="Text 9"/>
          <p:cNvSpPr/>
          <p:nvPr/>
        </p:nvSpPr>
        <p:spPr>
          <a:xfrm>
            <a:off x="807720" y="3672483"/>
            <a:ext cx="163592" cy="266938"/>
          </a:xfrm>
          <a:prstGeom prst="rect">
            <a:avLst/>
          </a:prstGeom>
          <a:noFill/>
          <a:ln/>
        </p:spPr>
        <p:txBody>
          <a:bodyPr wrap="none" lIns="0" tIns="0" rIns="0" bIns="0" rtlCol="0" anchor="t"/>
          <a:lstStyle/>
          <a:p>
            <a:pPr algn="ctr" indent="0" marL="0">
              <a:lnSpc>
                <a:spcPts val="2100"/>
              </a:lnSpc>
              <a:buNone/>
            </a:pPr>
            <a:r>
              <a:rPr lang="en-US" sz="2100" dirty="0">
                <a:solidFill>
                  <a:srgbClr val="CFCBBF"/>
                </a:solidFill>
                <a:latin typeface="Prata" pitchFamily="34" charset="0"/>
                <a:ea typeface="Prata" pitchFamily="34" charset="-122"/>
                <a:cs typeface="Prata" pitchFamily="34" charset="-120"/>
              </a:rPr>
              <a:t>2</a:t>
            </a:r>
            <a:endParaRPr lang="en-US" sz="2100" dirty="0"/>
          </a:p>
        </p:txBody>
      </p:sp>
      <p:sp>
        <p:nvSpPr>
          <p:cNvPr id="13" name="Text 10"/>
          <p:cNvSpPr/>
          <p:nvPr/>
        </p:nvSpPr>
        <p:spPr>
          <a:xfrm>
            <a:off x="1868091" y="3583543"/>
            <a:ext cx="2224207" cy="278011"/>
          </a:xfrm>
          <a:prstGeom prst="rect">
            <a:avLst/>
          </a:prstGeom>
          <a:noFill/>
          <a:ln/>
        </p:spPr>
        <p:txBody>
          <a:bodyPr wrap="none" lIns="0" tIns="0" rIns="0" bIns="0" rtlCol="0" anchor="t"/>
          <a:lstStyle/>
          <a:p>
            <a:pPr algn="l" indent="0" marL="0">
              <a:lnSpc>
                <a:spcPts val="2150"/>
              </a:lnSpc>
              <a:buNone/>
            </a:pPr>
            <a:r>
              <a:rPr lang="en-US" sz="1750" dirty="0">
                <a:solidFill>
                  <a:srgbClr val="CFCBBF"/>
                </a:solidFill>
                <a:latin typeface="Prata" pitchFamily="34" charset="0"/>
                <a:ea typeface="Prata" pitchFamily="34" charset="-122"/>
                <a:cs typeface="Prata" pitchFamily="34" charset="-120"/>
              </a:rPr>
              <a:t>ML-Based Analysis</a:t>
            </a:r>
            <a:endParaRPr lang="en-US" sz="1750" dirty="0"/>
          </a:p>
        </p:txBody>
      </p:sp>
      <p:sp>
        <p:nvSpPr>
          <p:cNvPr id="14" name="Text 11"/>
          <p:cNvSpPr/>
          <p:nvPr/>
        </p:nvSpPr>
        <p:spPr>
          <a:xfrm>
            <a:off x="1868091" y="3968234"/>
            <a:ext cx="6653212" cy="569119"/>
          </a:xfrm>
          <a:prstGeom prst="rect">
            <a:avLst/>
          </a:prstGeom>
          <a:noFill/>
          <a:ln/>
        </p:spPr>
        <p:txBody>
          <a:bodyPr wrap="square" lIns="0" tIns="0" rIns="0" bIns="0" rtlCol="0" anchor="t"/>
          <a:lstStyle/>
          <a:p>
            <a:pPr algn="l" indent="0" marL="0">
              <a:lnSpc>
                <a:spcPts val="2200"/>
              </a:lnSpc>
              <a:buNone/>
            </a:pPr>
            <a:r>
              <a:rPr lang="en-US" sz="1400" dirty="0">
                <a:solidFill>
                  <a:srgbClr val="CFCBBF"/>
                </a:solidFill>
                <a:latin typeface="Raleway" pitchFamily="34" charset="0"/>
                <a:ea typeface="Raleway" pitchFamily="34" charset="-122"/>
                <a:cs typeface="Raleway" pitchFamily="34" charset="-120"/>
              </a:rPr>
              <a:t>The trained ML model analyzes the code, identifying potential errors and anomalies based on its learned understanding of code semantics.</a:t>
            </a:r>
            <a:endParaRPr lang="en-US" sz="1400" dirty="0"/>
          </a:p>
        </p:txBody>
      </p:sp>
      <p:sp>
        <p:nvSpPr>
          <p:cNvPr id="15" name="Shape 12"/>
          <p:cNvSpPr/>
          <p:nvPr/>
        </p:nvSpPr>
        <p:spPr>
          <a:xfrm>
            <a:off x="1066800" y="5281970"/>
            <a:ext cx="622697" cy="22860"/>
          </a:xfrm>
          <a:prstGeom prst="roundRect">
            <a:avLst>
              <a:gd name="adj" fmla="val 116757"/>
            </a:avLst>
          </a:prstGeom>
          <a:solidFill>
            <a:srgbClr val="535455"/>
          </a:solidFill>
          <a:ln/>
        </p:spPr>
      </p:sp>
      <p:sp>
        <p:nvSpPr>
          <p:cNvPr id="16" name="Shape 13"/>
          <p:cNvSpPr/>
          <p:nvPr/>
        </p:nvSpPr>
        <p:spPr>
          <a:xfrm>
            <a:off x="689372" y="5093256"/>
            <a:ext cx="400288" cy="400288"/>
          </a:xfrm>
          <a:prstGeom prst="roundRect">
            <a:avLst>
              <a:gd name="adj" fmla="val 6668"/>
            </a:avLst>
          </a:prstGeom>
          <a:solidFill>
            <a:srgbClr val="3A3B3C"/>
          </a:solidFill>
          <a:ln/>
        </p:spPr>
      </p:sp>
      <p:sp>
        <p:nvSpPr>
          <p:cNvPr id="17" name="Text 14"/>
          <p:cNvSpPr/>
          <p:nvPr/>
        </p:nvSpPr>
        <p:spPr>
          <a:xfrm>
            <a:off x="806768" y="5159931"/>
            <a:ext cx="165497" cy="266938"/>
          </a:xfrm>
          <a:prstGeom prst="rect">
            <a:avLst/>
          </a:prstGeom>
          <a:noFill/>
          <a:ln/>
        </p:spPr>
        <p:txBody>
          <a:bodyPr wrap="none" lIns="0" tIns="0" rIns="0" bIns="0" rtlCol="0" anchor="t"/>
          <a:lstStyle/>
          <a:p>
            <a:pPr algn="ctr" indent="0" marL="0">
              <a:lnSpc>
                <a:spcPts val="2100"/>
              </a:lnSpc>
              <a:buNone/>
            </a:pPr>
            <a:r>
              <a:rPr lang="en-US" sz="2100" dirty="0">
                <a:solidFill>
                  <a:srgbClr val="CFCBBF"/>
                </a:solidFill>
                <a:latin typeface="Prata" pitchFamily="34" charset="0"/>
                <a:ea typeface="Prata" pitchFamily="34" charset="-122"/>
                <a:cs typeface="Prata" pitchFamily="34" charset="-120"/>
              </a:rPr>
              <a:t>3</a:t>
            </a:r>
            <a:endParaRPr lang="en-US" sz="2100" dirty="0"/>
          </a:p>
        </p:txBody>
      </p:sp>
      <p:sp>
        <p:nvSpPr>
          <p:cNvPr id="18" name="Text 15"/>
          <p:cNvSpPr/>
          <p:nvPr/>
        </p:nvSpPr>
        <p:spPr>
          <a:xfrm>
            <a:off x="1868091" y="5070991"/>
            <a:ext cx="2224207" cy="278011"/>
          </a:xfrm>
          <a:prstGeom prst="rect">
            <a:avLst/>
          </a:prstGeom>
          <a:noFill/>
          <a:ln/>
        </p:spPr>
        <p:txBody>
          <a:bodyPr wrap="none" lIns="0" tIns="0" rIns="0" bIns="0" rtlCol="0" anchor="t"/>
          <a:lstStyle/>
          <a:p>
            <a:pPr algn="l" indent="0" marL="0">
              <a:lnSpc>
                <a:spcPts val="2150"/>
              </a:lnSpc>
              <a:buNone/>
            </a:pPr>
            <a:r>
              <a:rPr lang="en-US" sz="1750" dirty="0">
                <a:solidFill>
                  <a:srgbClr val="CFCBBF"/>
                </a:solidFill>
                <a:latin typeface="Prata" pitchFamily="34" charset="0"/>
                <a:ea typeface="Prata" pitchFamily="34" charset="-122"/>
                <a:cs typeface="Prata" pitchFamily="34" charset="-120"/>
              </a:rPr>
              <a:t>Error Reporting</a:t>
            </a:r>
            <a:endParaRPr lang="en-US" sz="1750" dirty="0"/>
          </a:p>
        </p:txBody>
      </p:sp>
      <p:sp>
        <p:nvSpPr>
          <p:cNvPr id="19" name="Text 16"/>
          <p:cNvSpPr/>
          <p:nvPr/>
        </p:nvSpPr>
        <p:spPr>
          <a:xfrm>
            <a:off x="1868091" y="5455682"/>
            <a:ext cx="6653212" cy="569119"/>
          </a:xfrm>
          <a:prstGeom prst="rect">
            <a:avLst/>
          </a:prstGeom>
          <a:noFill/>
          <a:ln/>
        </p:spPr>
        <p:txBody>
          <a:bodyPr wrap="square" lIns="0" tIns="0" rIns="0" bIns="0" rtlCol="0" anchor="t"/>
          <a:lstStyle/>
          <a:p>
            <a:pPr algn="l" indent="0" marL="0">
              <a:lnSpc>
                <a:spcPts val="2200"/>
              </a:lnSpc>
              <a:buNone/>
            </a:pPr>
            <a:r>
              <a:rPr lang="en-US" sz="1400" dirty="0">
                <a:solidFill>
                  <a:srgbClr val="CFCBBF"/>
                </a:solidFill>
                <a:latin typeface="Raleway" pitchFamily="34" charset="0"/>
                <a:ea typeface="Raleway" pitchFamily="34" charset="-122"/>
                <a:cs typeface="Raleway" pitchFamily="34" charset="-120"/>
              </a:rPr>
              <a:t>The compiler reports identified errors to the developer, providing detailed information and contextual insights to aid in resolution.</a:t>
            </a:r>
            <a:endParaRPr lang="en-US" sz="1400" dirty="0"/>
          </a:p>
        </p:txBody>
      </p:sp>
      <p:sp>
        <p:nvSpPr>
          <p:cNvPr id="20" name="Shape 17"/>
          <p:cNvSpPr/>
          <p:nvPr/>
        </p:nvSpPr>
        <p:spPr>
          <a:xfrm>
            <a:off x="1066800" y="6769418"/>
            <a:ext cx="622697" cy="22860"/>
          </a:xfrm>
          <a:prstGeom prst="roundRect">
            <a:avLst>
              <a:gd name="adj" fmla="val 116757"/>
            </a:avLst>
          </a:prstGeom>
          <a:solidFill>
            <a:srgbClr val="535455"/>
          </a:solidFill>
          <a:ln/>
        </p:spPr>
      </p:sp>
      <p:sp>
        <p:nvSpPr>
          <p:cNvPr id="21" name="Shape 18"/>
          <p:cNvSpPr/>
          <p:nvPr/>
        </p:nvSpPr>
        <p:spPr>
          <a:xfrm>
            <a:off x="689372" y="6580703"/>
            <a:ext cx="400288" cy="400288"/>
          </a:xfrm>
          <a:prstGeom prst="roundRect">
            <a:avLst>
              <a:gd name="adj" fmla="val 6668"/>
            </a:avLst>
          </a:prstGeom>
          <a:solidFill>
            <a:srgbClr val="3A3B3C"/>
          </a:solidFill>
          <a:ln/>
        </p:spPr>
      </p:sp>
      <p:sp>
        <p:nvSpPr>
          <p:cNvPr id="22" name="Text 19"/>
          <p:cNvSpPr/>
          <p:nvPr/>
        </p:nvSpPr>
        <p:spPr>
          <a:xfrm>
            <a:off x="811411" y="6647378"/>
            <a:ext cx="156091" cy="266938"/>
          </a:xfrm>
          <a:prstGeom prst="rect">
            <a:avLst/>
          </a:prstGeom>
          <a:noFill/>
          <a:ln/>
        </p:spPr>
        <p:txBody>
          <a:bodyPr wrap="none" lIns="0" tIns="0" rIns="0" bIns="0" rtlCol="0" anchor="t"/>
          <a:lstStyle/>
          <a:p>
            <a:pPr algn="ctr" indent="0" marL="0">
              <a:lnSpc>
                <a:spcPts val="2100"/>
              </a:lnSpc>
              <a:buNone/>
            </a:pPr>
            <a:r>
              <a:rPr lang="en-US" sz="2100" dirty="0">
                <a:solidFill>
                  <a:srgbClr val="CFCBBF"/>
                </a:solidFill>
                <a:latin typeface="Prata" pitchFamily="34" charset="0"/>
                <a:ea typeface="Prata" pitchFamily="34" charset="-122"/>
                <a:cs typeface="Prata" pitchFamily="34" charset="-120"/>
              </a:rPr>
              <a:t>4</a:t>
            </a:r>
            <a:endParaRPr lang="en-US" sz="2100" dirty="0"/>
          </a:p>
        </p:txBody>
      </p:sp>
      <p:sp>
        <p:nvSpPr>
          <p:cNvPr id="23" name="Text 20"/>
          <p:cNvSpPr/>
          <p:nvPr/>
        </p:nvSpPr>
        <p:spPr>
          <a:xfrm>
            <a:off x="1868091" y="6558439"/>
            <a:ext cx="2224207" cy="278011"/>
          </a:xfrm>
          <a:prstGeom prst="rect">
            <a:avLst/>
          </a:prstGeom>
          <a:noFill/>
          <a:ln/>
        </p:spPr>
        <p:txBody>
          <a:bodyPr wrap="none" lIns="0" tIns="0" rIns="0" bIns="0" rtlCol="0" anchor="t"/>
          <a:lstStyle/>
          <a:p>
            <a:pPr algn="l" indent="0" marL="0">
              <a:lnSpc>
                <a:spcPts val="2150"/>
              </a:lnSpc>
              <a:buNone/>
            </a:pPr>
            <a:r>
              <a:rPr lang="en-US" sz="1750" dirty="0">
                <a:solidFill>
                  <a:srgbClr val="CFCBBF"/>
                </a:solidFill>
                <a:latin typeface="Prata" pitchFamily="34" charset="0"/>
                <a:ea typeface="Prata" pitchFamily="34" charset="-122"/>
                <a:cs typeface="Prata" pitchFamily="34" charset="-120"/>
              </a:rPr>
              <a:t>Feedback Loop</a:t>
            </a:r>
            <a:endParaRPr lang="en-US" sz="1750" dirty="0"/>
          </a:p>
        </p:txBody>
      </p:sp>
      <p:sp>
        <p:nvSpPr>
          <p:cNvPr id="24" name="Text 21"/>
          <p:cNvSpPr/>
          <p:nvPr/>
        </p:nvSpPr>
        <p:spPr>
          <a:xfrm>
            <a:off x="1868091" y="6943130"/>
            <a:ext cx="6653212" cy="569119"/>
          </a:xfrm>
          <a:prstGeom prst="rect">
            <a:avLst/>
          </a:prstGeom>
          <a:noFill/>
          <a:ln/>
        </p:spPr>
        <p:txBody>
          <a:bodyPr wrap="square" lIns="0" tIns="0" rIns="0" bIns="0" rtlCol="0" anchor="t"/>
          <a:lstStyle/>
          <a:p>
            <a:pPr algn="l" indent="0" marL="0">
              <a:lnSpc>
                <a:spcPts val="2200"/>
              </a:lnSpc>
              <a:buNone/>
            </a:pPr>
            <a:r>
              <a:rPr lang="en-US" sz="1400" dirty="0">
                <a:solidFill>
                  <a:srgbClr val="CFCBBF"/>
                </a:solidFill>
                <a:latin typeface="Raleway" pitchFamily="34" charset="0"/>
                <a:ea typeface="Raleway" pitchFamily="34" charset="-122"/>
                <a:cs typeface="Raleway" pitchFamily="34" charset="-120"/>
              </a:rPr>
              <a:t>Developers' feedback on the accuracy and usefulness of the error reports is used to continuously improve the ML model's performance.</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56828" y="449461"/>
            <a:ext cx="8003143" cy="1018461"/>
          </a:xfrm>
          <a:prstGeom prst="rect">
            <a:avLst/>
          </a:prstGeom>
          <a:noFill/>
          <a:ln/>
        </p:spPr>
        <p:txBody>
          <a:bodyPr wrap="square" lIns="0" tIns="0" rIns="0" bIns="0" rtlCol="0" anchor="t"/>
          <a:lstStyle/>
          <a:p>
            <a:pPr indent="0" marL="0">
              <a:lnSpc>
                <a:spcPts val="4000"/>
              </a:lnSpc>
              <a:buNone/>
            </a:pPr>
            <a:r>
              <a:rPr lang="en-US" sz="3200" dirty="0">
                <a:solidFill>
                  <a:srgbClr val="F2E782"/>
                </a:solidFill>
                <a:latin typeface="Prata" pitchFamily="34" charset="0"/>
                <a:ea typeface="Prata" pitchFamily="34" charset="-122"/>
                <a:cs typeface="Prata" pitchFamily="34" charset="-120"/>
              </a:rPr>
              <a:t>Evaluating Performance and Accuracy Improvements</a:t>
            </a:r>
            <a:endParaRPr lang="en-US" sz="3200" dirty="0"/>
          </a:p>
        </p:txBody>
      </p:sp>
      <p:sp>
        <p:nvSpPr>
          <p:cNvPr id="4" name="Text 1"/>
          <p:cNvSpPr/>
          <p:nvPr/>
        </p:nvSpPr>
        <p:spPr>
          <a:xfrm>
            <a:off x="6056828" y="1793796"/>
            <a:ext cx="8003143" cy="537805"/>
          </a:xfrm>
          <a:prstGeom prst="rect">
            <a:avLst/>
          </a:prstGeom>
          <a:noFill/>
          <a:ln/>
        </p:spPr>
        <p:txBody>
          <a:bodyPr wrap="none" lIns="0" tIns="0" rIns="0" bIns="0" rtlCol="0" anchor="t"/>
          <a:lstStyle/>
          <a:p>
            <a:pPr algn="ctr" indent="0" marL="0">
              <a:lnSpc>
                <a:spcPts val="4200"/>
              </a:lnSpc>
              <a:buNone/>
            </a:pPr>
            <a:r>
              <a:rPr lang="en-US" sz="4200" dirty="0">
                <a:solidFill>
                  <a:srgbClr val="CFCBBF"/>
                </a:solidFill>
                <a:latin typeface="Prata" pitchFamily="34" charset="0"/>
                <a:ea typeface="Prata" pitchFamily="34" charset="-122"/>
                <a:cs typeface="Prata" pitchFamily="34" charset="-120"/>
              </a:rPr>
              <a:t>20%</a:t>
            </a:r>
            <a:endParaRPr lang="en-US" sz="4200" dirty="0"/>
          </a:p>
        </p:txBody>
      </p:sp>
      <p:sp>
        <p:nvSpPr>
          <p:cNvPr id="5" name="Text 2"/>
          <p:cNvSpPr/>
          <p:nvPr/>
        </p:nvSpPr>
        <p:spPr>
          <a:xfrm>
            <a:off x="9039701" y="2535198"/>
            <a:ext cx="2037398" cy="254556"/>
          </a:xfrm>
          <a:prstGeom prst="rect">
            <a:avLst/>
          </a:prstGeom>
          <a:noFill/>
          <a:ln/>
        </p:spPr>
        <p:txBody>
          <a:bodyPr wrap="none" lIns="0" tIns="0" rIns="0" bIns="0" rtlCol="0" anchor="t"/>
          <a:lstStyle/>
          <a:p>
            <a:pPr algn="ctr" indent="0" marL="0">
              <a:lnSpc>
                <a:spcPts val="2000"/>
              </a:lnSpc>
              <a:buNone/>
            </a:pPr>
            <a:r>
              <a:rPr lang="en-US" sz="1600" dirty="0">
                <a:solidFill>
                  <a:srgbClr val="CFCBBF"/>
                </a:solidFill>
                <a:latin typeface="Prata" pitchFamily="34" charset="0"/>
                <a:ea typeface="Prata" pitchFamily="34" charset="-122"/>
                <a:cs typeface="Prata" pitchFamily="34" charset="-120"/>
              </a:rPr>
              <a:t>Error Detection</a:t>
            </a:r>
            <a:endParaRPr lang="en-US" sz="1600" dirty="0"/>
          </a:p>
        </p:txBody>
      </p:sp>
      <p:sp>
        <p:nvSpPr>
          <p:cNvPr id="6" name="Text 3"/>
          <p:cNvSpPr/>
          <p:nvPr/>
        </p:nvSpPr>
        <p:spPr>
          <a:xfrm>
            <a:off x="6056828" y="2887504"/>
            <a:ext cx="8003143" cy="521494"/>
          </a:xfrm>
          <a:prstGeom prst="rect">
            <a:avLst/>
          </a:prstGeom>
          <a:noFill/>
          <a:ln/>
        </p:spPr>
        <p:txBody>
          <a:bodyPr wrap="square" lIns="0" tIns="0" rIns="0" bIns="0" rtlCol="0" anchor="t"/>
          <a:lstStyle/>
          <a:p>
            <a:pPr algn="ctr" indent="0" marL="0">
              <a:lnSpc>
                <a:spcPts val="2050"/>
              </a:lnSpc>
              <a:buNone/>
            </a:pPr>
            <a:r>
              <a:rPr lang="en-US" sz="1250" dirty="0">
                <a:solidFill>
                  <a:srgbClr val="CFCBBF"/>
                </a:solidFill>
                <a:latin typeface="Raleway" pitchFamily="34" charset="0"/>
                <a:ea typeface="Raleway" pitchFamily="34" charset="-122"/>
                <a:cs typeface="Raleway" pitchFamily="34" charset="-120"/>
              </a:rPr>
              <a:t>ML-enhanced compilers demonstrate up to 20% improvement in error detection rates compared to traditional static analysis.</a:t>
            </a:r>
            <a:endParaRPr lang="en-US" sz="1250" dirty="0"/>
          </a:p>
        </p:txBody>
      </p:sp>
      <p:sp>
        <p:nvSpPr>
          <p:cNvPr id="7" name="Text 4"/>
          <p:cNvSpPr/>
          <p:nvPr/>
        </p:nvSpPr>
        <p:spPr>
          <a:xfrm>
            <a:off x="6056828" y="3979307"/>
            <a:ext cx="8003143" cy="537805"/>
          </a:xfrm>
          <a:prstGeom prst="rect">
            <a:avLst/>
          </a:prstGeom>
          <a:noFill/>
          <a:ln/>
        </p:spPr>
        <p:txBody>
          <a:bodyPr wrap="none" lIns="0" tIns="0" rIns="0" bIns="0" rtlCol="0" anchor="t"/>
          <a:lstStyle/>
          <a:p>
            <a:pPr algn="ctr" indent="0" marL="0">
              <a:lnSpc>
                <a:spcPts val="4200"/>
              </a:lnSpc>
              <a:buNone/>
            </a:pPr>
            <a:r>
              <a:rPr lang="en-US" sz="4200" dirty="0">
                <a:solidFill>
                  <a:srgbClr val="CFCBBF"/>
                </a:solidFill>
                <a:latin typeface="Prata" pitchFamily="34" charset="0"/>
                <a:ea typeface="Prata" pitchFamily="34" charset="-122"/>
                <a:cs typeface="Prata" pitchFamily="34" charset="-120"/>
              </a:rPr>
              <a:t>50%</a:t>
            </a:r>
            <a:endParaRPr lang="en-US" sz="4200" dirty="0"/>
          </a:p>
        </p:txBody>
      </p:sp>
      <p:sp>
        <p:nvSpPr>
          <p:cNvPr id="8" name="Text 5"/>
          <p:cNvSpPr/>
          <p:nvPr/>
        </p:nvSpPr>
        <p:spPr>
          <a:xfrm>
            <a:off x="8865870" y="4720709"/>
            <a:ext cx="2384941" cy="254556"/>
          </a:xfrm>
          <a:prstGeom prst="rect">
            <a:avLst/>
          </a:prstGeom>
          <a:noFill/>
          <a:ln/>
        </p:spPr>
        <p:txBody>
          <a:bodyPr wrap="none" lIns="0" tIns="0" rIns="0" bIns="0" rtlCol="0" anchor="t"/>
          <a:lstStyle/>
          <a:p>
            <a:pPr algn="ctr" indent="0" marL="0">
              <a:lnSpc>
                <a:spcPts val="2000"/>
              </a:lnSpc>
              <a:buNone/>
            </a:pPr>
            <a:r>
              <a:rPr lang="en-US" sz="1600" dirty="0">
                <a:solidFill>
                  <a:srgbClr val="CFCBBF"/>
                </a:solidFill>
                <a:latin typeface="Prata" pitchFamily="34" charset="0"/>
                <a:ea typeface="Prata" pitchFamily="34" charset="-122"/>
                <a:cs typeface="Prata" pitchFamily="34" charset="-120"/>
              </a:rPr>
              <a:t>False Positive Reduction</a:t>
            </a:r>
            <a:endParaRPr lang="en-US" sz="1600" dirty="0"/>
          </a:p>
        </p:txBody>
      </p:sp>
      <p:sp>
        <p:nvSpPr>
          <p:cNvPr id="9" name="Text 6"/>
          <p:cNvSpPr/>
          <p:nvPr/>
        </p:nvSpPr>
        <p:spPr>
          <a:xfrm>
            <a:off x="6056828" y="5073015"/>
            <a:ext cx="8003143" cy="521494"/>
          </a:xfrm>
          <a:prstGeom prst="rect">
            <a:avLst/>
          </a:prstGeom>
          <a:noFill/>
          <a:ln/>
        </p:spPr>
        <p:txBody>
          <a:bodyPr wrap="square" lIns="0" tIns="0" rIns="0" bIns="0" rtlCol="0" anchor="t"/>
          <a:lstStyle/>
          <a:p>
            <a:pPr algn="ctr" indent="0" marL="0">
              <a:lnSpc>
                <a:spcPts val="2050"/>
              </a:lnSpc>
              <a:buNone/>
            </a:pPr>
            <a:r>
              <a:rPr lang="en-US" sz="1250" dirty="0">
                <a:solidFill>
                  <a:srgbClr val="CFCBBF"/>
                </a:solidFill>
                <a:latin typeface="Raleway" pitchFamily="34" charset="0"/>
                <a:ea typeface="Raleway" pitchFamily="34" charset="-122"/>
                <a:cs typeface="Raleway" pitchFamily="34" charset="-120"/>
              </a:rPr>
              <a:t>The ML-powered approach reduces false positive rates by up to 50%, dramatically improving developer productivity.</a:t>
            </a:r>
            <a:endParaRPr lang="en-US" sz="1250" dirty="0"/>
          </a:p>
        </p:txBody>
      </p:sp>
      <p:sp>
        <p:nvSpPr>
          <p:cNvPr id="10" name="Text 7"/>
          <p:cNvSpPr/>
          <p:nvPr/>
        </p:nvSpPr>
        <p:spPr>
          <a:xfrm>
            <a:off x="6056828" y="6164818"/>
            <a:ext cx="8003143" cy="537805"/>
          </a:xfrm>
          <a:prstGeom prst="rect">
            <a:avLst/>
          </a:prstGeom>
          <a:noFill/>
          <a:ln/>
        </p:spPr>
        <p:txBody>
          <a:bodyPr wrap="none" lIns="0" tIns="0" rIns="0" bIns="0" rtlCol="0" anchor="t"/>
          <a:lstStyle/>
          <a:p>
            <a:pPr algn="ctr" indent="0" marL="0">
              <a:lnSpc>
                <a:spcPts val="4200"/>
              </a:lnSpc>
              <a:buNone/>
            </a:pPr>
            <a:r>
              <a:rPr lang="en-US" sz="4200" dirty="0">
                <a:solidFill>
                  <a:srgbClr val="CFCBBF"/>
                </a:solidFill>
                <a:latin typeface="Prata" pitchFamily="34" charset="0"/>
                <a:ea typeface="Prata" pitchFamily="34" charset="-122"/>
                <a:cs typeface="Prata" pitchFamily="34" charset="-120"/>
              </a:rPr>
              <a:t>30%</a:t>
            </a:r>
            <a:endParaRPr lang="en-US" sz="4200" dirty="0"/>
          </a:p>
        </p:txBody>
      </p:sp>
      <p:sp>
        <p:nvSpPr>
          <p:cNvPr id="11" name="Text 8"/>
          <p:cNvSpPr/>
          <p:nvPr/>
        </p:nvSpPr>
        <p:spPr>
          <a:xfrm>
            <a:off x="9039701" y="6906220"/>
            <a:ext cx="2037398" cy="254556"/>
          </a:xfrm>
          <a:prstGeom prst="rect">
            <a:avLst/>
          </a:prstGeom>
          <a:noFill/>
          <a:ln/>
        </p:spPr>
        <p:txBody>
          <a:bodyPr wrap="none" lIns="0" tIns="0" rIns="0" bIns="0" rtlCol="0" anchor="t"/>
          <a:lstStyle/>
          <a:p>
            <a:pPr algn="ctr" indent="0" marL="0">
              <a:lnSpc>
                <a:spcPts val="2000"/>
              </a:lnSpc>
              <a:buNone/>
            </a:pPr>
            <a:r>
              <a:rPr lang="en-US" sz="1600" dirty="0">
                <a:solidFill>
                  <a:srgbClr val="CFCBBF"/>
                </a:solidFill>
                <a:latin typeface="Prata" pitchFamily="34" charset="0"/>
                <a:ea typeface="Prata" pitchFamily="34" charset="-122"/>
                <a:cs typeface="Prata" pitchFamily="34" charset="-120"/>
              </a:rPr>
              <a:t>Efficiency Gains</a:t>
            </a:r>
            <a:endParaRPr lang="en-US" sz="1600" dirty="0"/>
          </a:p>
        </p:txBody>
      </p:sp>
      <p:sp>
        <p:nvSpPr>
          <p:cNvPr id="12" name="Text 9"/>
          <p:cNvSpPr/>
          <p:nvPr/>
        </p:nvSpPr>
        <p:spPr>
          <a:xfrm>
            <a:off x="6056828" y="7258526"/>
            <a:ext cx="8003143" cy="521494"/>
          </a:xfrm>
          <a:prstGeom prst="rect">
            <a:avLst/>
          </a:prstGeom>
          <a:noFill/>
          <a:ln/>
        </p:spPr>
        <p:txBody>
          <a:bodyPr wrap="square" lIns="0" tIns="0" rIns="0" bIns="0" rtlCol="0" anchor="t"/>
          <a:lstStyle/>
          <a:p>
            <a:pPr algn="ctr" indent="0" marL="0">
              <a:lnSpc>
                <a:spcPts val="2050"/>
              </a:lnSpc>
              <a:buNone/>
            </a:pPr>
            <a:r>
              <a:rPr lang="en-US" sz="1250" dirty="0">
                <a:solidFill>
                  <a:srgbClr val="CFCBBF"/>
                </a:solidFill>
                <a:latin typeface="Raleway" pitchFamily="34" charset="0"/>
                <a:ea typeface="Raleway" pitchFamily="34" charset="-122"/>
                <a:cs typeface="Raleway" pitchFamily="34" charset="-120"/>
              </a:rPr>
              <a:t>Overall, the integration of ML into compilers has led to a 30% improvement in development efficiency and software reliability.</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2024-11-23T08:10:20Z</dcterms:created>
  <dcterms:modified xsi:type="dcterms:W3CDTF">2024-11-23T08:10:20Z</dcterms:modified>
</cp:coreProperties>
</file>